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1.xml" ContentType="application/vnd.openxmlformats-officedocument.presentationml.notesSlide+xml"/>
  <Override PartName="/ppt/embeddings/oleObject3.bin" ContentType="application/vnd.openxmlformats-officedocument.oleObject"/>
  <Override PartName="/ppt/notesSlides/notesSlide12.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350" r:id="rId2"/>
    <p:sldId id="351" r:id="rId3"/>
    <p:sldId id="374" r:id="rId4"/>
    <p:sldId id="352" r:id="rId5"/>
    <p:sldId id="353" r:id="rId6"/>
    <p:sldId id="354" r:id="rId7"/>
    <p:sldId id="355" r:id="rId8"/>
    <p:sldId id="367" r:id="rId9"/>
    <p:sldId id="359" r:id="rId10"/>
    <p:sldId id="373" r:id="rId11"/>
    <p:sldId id="372" r:id="rId12"/>
    <p:sldId id="369" r:id="rId13"/>
    <p:sldId id="384" r:id="rId14"/>
    <p:sldId id="380" r:id="rId15"/>
    <p:sldId id="379" r:id="rId16"/>
    <p:sldId id="382" r:id="rId17"/>
    <p:sldId id="377" r:id="rId18"/>
    <p:sldId id="378" r:id="rId19"/>
    <p:sldId id="383" r:id="rId20"/>
    <p:sldId id="381" r:id="rId21"/>
    <p:sldId id="375" r:id="rId22"/>
    <p:sldId id="385" r:id="rId23"/>
    <p:sldId id="376" r:id="rId24"/>
    <p:sldId id="370" r:id="rId25"/>
    <p:sldId id="371" r:id="rId26"/>
    <p:sldId id="386" r:id="rId27"/>
    <p:sldId id="387" r:id="rId28"/>
    <p:sldId id="366" r:id="rId29"/>
    <p:sldId id="356" r:id="rId30"/>
    <p:sldId id="357" r:id="rId31"/>
    <p:sldId id="358" r:id="rId32"/>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56" d="100"/>
          <a:sy n="56" d="100"/>
        </p:scale>
        <p:origin x="-160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2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EF4BEA-0816-8C4F-958F-A8B168131347}" type="datetime1">
              <a:rPr lang="en-US"/>
              <a:pPr/>
              <a:t>1/19/19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4980F2E-A1F5-6040-81CF-5A0A06C961B8}" type="slidenum">
              <a:rPr lang="en-US"/>
              <a:pPr/>
              <a:t>‹#›</a:t>
            </a:fld>
            <a:endParaRPr lang="en-US"/>
          </a:p>
        </p:txBody>
      </p:sp>
    </p:spTree>
    <p:extLst>
      <p:ext uri="{BB962C8B-B14F-4D97-AF65-F5344CB8AC3E}">
        <p14:creationId xmlns:p14="http://schemas.microsoft.com/office/powerpoint/2010/main" val="3018417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CB04955-4385-A54B-A787-893418DF1FAF}" type="datetime1">
              <a:rPr lang="en-US"/>
              <a:pPr/>
              <a:t>1/19/19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10300C-EE72-7B4C-B5F5-7B78B996E960}" type="slidenum">
              <a:rPr lang="en-US"/>
              <a:pPr/>
              <a:t>‹#›</a:t>
            </a:fld>
            <a:endParaRPr lang="en-US"/>
          </a:p>
        </p:txBody>
      </p:sp>
    </p:spTree>
    <p:extLst>
      <p:ext uri="{BB962C8B-B14F-4D97-AF65-F5344CB8AC3E}">
        <p14:creationId xmlns:p14="http://schemas.microsoft.com/office/powerpoint/2010/main" val="424953686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normAutofit/>
          </a:bodyPr>
          <a:lstStyle/>
          <a:p>
            <a:pPr>
              <a:lnSpc>
                <a:spcPct val="90000"/>
              </a:lnSpc>
            </a:pPr>
            <a:r>
              <a:rPr lang="en-US">
                <a:latin typeface="Helvetica" charset="0"/>
                <a:ea typeface="ＭＳ Ｐゴシック" charset="0"/>
                <a:cs typeface="ＭＳ Ｐゴシック" charset="0"/>
              </a:rPr>
              <a:t>http://chartsbin.com/view/d12</a:t>
            </a:r>
            <a:br>
              <a:rPr lang="en-US">
                <a:latin typeface="Helvetica" charset="0"/>
                <a:ea typeface="ＭＳ Ｐゴシック" charset="0"/>
                <a:cs typeface="ＭＳ Ｐゴシック" charset="0"/>
              </a:rPr>
            </a:br>
            <a:r>
              <a:rPr lang="en-US">
                <a:latin typeface="Helvetica" charset="0"/>
                <a:ea typeface="ＭＳ Ｐゴシック" charset="0"/>
                <a:cs typeface="ＭＳ Ｐゴシック" charset="0"/>
              </a:rPr>
              <a:t>Only three countries - Burma, Liberia, and the United States - have yet to adopt the International System of Units as their official system of measurement (weights and measures). Although use of the metric system has been sanctioned by law in the US since 1866, it has been slow in displacing the American adaptation of the British Imperial System known as the US Customary System. The US is the only industrialized nation that does not mainly use the metric system in its commercial and standards activities.</a:t>
            </a:r>
          </a:p>
          <a:p>
            <a:pPr>
              <a:lnSpc>
                <a:spcPct val="90000"/>
              </a:lnSpc>
            </a:pPr>
            <a:r>
              <a:rPr lang="en-US">
                <a:latin typeface="Helvetica" charset="0"/>
                <a:ea typeface="ＭＳ Ｐゴシック" charset="0"/>
                <a:cs typeface="ＭＳ Ｐゴシック" charset="0"/>
              </a:rPr>
              <a:t> </a:t>
            </a:r>
          </a:p>
          <a:p>
            <a:pPr>
              <a:lnSpc>
                <a:spcPct val="90000"/>
              </a:lnSpc>
            </a:pPr>
            <a:r>
              <a:rPr lang="en-US">
                <a:latin typeface="Helvetica" charset="0"/>
                <a:ea typeface="ＭＳ Ｐゴシック" charset="0"/>
                <a:cs typeface="ＭＳ Ｐゴシック" charset="0"/>
              </a:rPr>
              <a:t>https://en.wikipedia.org/wiki/English_units</a:t>
            </a: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379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a:xfrm>
            <a:off x="1150938" y="692150"/>
            <a:ext cx="4556125" cy="3416300"/>
          </a:xfrm>
          <a:ln/>
        </p:spPr>
      </p:sp>
      <p:sp>
        <p:nvSpPr>
          <p:cNvPr id="819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Diameter of the observable universe: 93 Gly or 8.8×10^26 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George Smoot Nobel 2006 wrinkles in the universe</a:t>
            </a:r>
          </a:p>
          <a:p>
            <a:r>
              <a:rPr lang="en-US">
                <a:latin typeface="Helvetica" charset="0"/>
                <a:ea typeface="ＭＳ Ｐゴシック" charset="0"/>
                <a:cs typeface="ＭＳ Ｐゴシック" charset="0"/>
              </a:rPr>
              <a:t>http://aether.lbl.gov/www/personnel/Smoot-bio.html</a:t>
            </a:r>
          </a:p>
          <a:p>
            <a:r>
              <a:rPr lang="en-US">
                <a:latin typeface="Helvetica" charset="0"/>
                <a:ea typeface="ＭＳ Ｐゴシック" charset="0"/>
                <a:cs typeface="ＭＳ Ｐゴシック" charset="0"/>
              </a:rPr>
              <a:t>http://www2.lbl.gov/Publications/Nobel/</a:t>
            </a:r>
          </a:p>
          <a:p>
            <a:r>
              <a:rPr lang="en-US">
                <a:latin typeface="Helvetica" charset="0"/>
                <a:ea typeface="ＭＳ Ｐゴシック" charset="0"/>
                <a:cs typeface="ＭＳ Ｐゴシック" charset="0"/>
              </a:rPr>
              <a:t>http://aether.lbl.gov/www/personnel/smoot/smoot-measure.html</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9933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987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08D9E969-52AC-594B-82E3-D8430530B775}" type="datetime1">
              <a:rPr lang="en-US"/>
              <a:pPr/>
              <a:t>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203C75-E897-DA4A-9D19-4370554C3689}" type="slidenum">
              <a:rPr lang="en-US"/>
              <a:pPr/>
              <a:t>‹#›</a:t>
            </a:fld>
            <a:endParaRPr lang="en-US"/>
          </a:p>
        </p:txBody>
      </p:sp>
    </p:spTree>
    <p:extLst>
      <p:ext uri="{BB962C8B-B14F-4D97-AF65-F5344CB8AC3E}">
        <p14:creationId xmlns:p14="http://schemas.microsoft.com/office/powerpoint/2010/main" val="2044267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AA400DA-E781-2742-8C9A-562EDE33536F}" type="datetime1">
              <a:rPr lang="en-US"/>
              <a:pPr/>
              <a:t>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9D530B-478B-354A-866E-D8F9DBD97285}" type="slidenum">
              <a:rPr lang="en-US"/>
              <a:pPr/>
              <a:t>‹#›</a:t>
            </a:fld>
            <a:endParaRPr lang="en-US"/>
          </a:p>
        </p:txBody>
      </p:sp>
    </p:spTree>
    <p:extLst>
      <p:ext uri="{BB962C8B-B14F-4D97-AF65-F5344CB8AC3E}">
        <p14:creationId xmlns:p14="http://schemas.microsoft.com/office/powerpoint/2010/main" val="428168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FA989C8-F4D5-B244-B95B-5FC3B33DD413}" type="datetime1">
              <a:rPr lang="en-US"/>
              <a:pPr/>
              <a:t>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4160EF-AB8F-7147-8903-0F991615CB52}" type="slidenum">
              <a:rPr lang="en-US"/>
              <a:pPr/>
              <a:t>‹#›</a:t>
            </a:fld>
            <a:endParaRPr lang="en-US"/>
          </a:p>
        </p:txBody>
      </p:sp>
    </p:spTree>
    <p:extLst>
      <p:ext uri="{BB962C8B-B14F-4D97-AF65-F5344CB8AC3E}">
        <p14:creationId xmlns:p14="http://schemas.microsoft.com/office/powerpoint/2010/main" val="39444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131698EB-781B-9649-A529-40B95C2BD084}" type="datetime1">
              <a:rPr lang="en-US"/>
              <a:pPr/>
              <a:t>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3EE0316-1F21-A340-BE91-D4718C3F05C9}" type="slidenum">
              <a:rPr lang="en-US"/>
              <a:pPr/>
              <a:t>‹#›</a:t>
            </a:fld>
            <a:endParaRPr lang="en-US"/>
          </a:p>
        </p:txBody>
      </p:sp>
    </p:spTree>
    <p:extLst>
      <p:ext uri="{BB962C8B-B14F-4D97-AF65-F5344CB8AC3E}">
        <p14:creationId xmlns:p14="http://schemas.microsoft.com/office/powerpoint/2010/main" val="285637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D729644-F41A-E240-A155-A8010E6EB408}" type="datetime1">
              <a:rPr lang="en-US"/>
              <a:pPr/>
              <a:t>1/19/19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39D93451-6E04-DD48-95FD-14EBA625409A}" type="slidenum">
              <a:rPr lang="en-US"/>
              <a:pPr/>
              <a:t>‹#›</a:t>
            </a:fld>
            <a:endParaRPr lang="en-US"/>
          </a:p>
        </p:txBody>
      </p:sp>
    </p:spTree>
    <p:extLst>
      <p:ext uri="{BB962C8B-B14F-4D97-AF65-F5344CB8AC3E}">
        <p14:creationId xmlns:p14="http://schemas.microsoft.com/office/powerpoint/2010/main" val="304264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2D375DEE-FC74-3547-AEEB-9C48337CAF68}" type="datetime1">
              <a:rPr lang="en-US"/>
              <a:pPr/>
              <a:t>1/19/19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AF21EF18-C27B-C442-81C5-028BCF6738B3}" type="slidenum">
              <a:rPr lang="en-US"/>
              <a:pPr/>
              <a:t>‹#›</a:t>
            </a:fld>
            <a:endParaRPr lang="en-US"/>
          </a:p>
        </p:txBody>
      </p:sp>
    </p:spTree>
    <p:extLst>
      <p:ext uri="{BB962C8B-B14F-4D97-AF65-F5344CB8AC3E}">
        <p14:creationId xmlns:p14="http://schemas.microsoft.com/office/powerpoint/2010/main" val="316347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9A2647D-E7A0-A740-8141-38E7F4AD3243}" type="datetime1">
              <a:rPr lang="en-US"/>
              <a:pPr/>
              <a:t>1/19/19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5E33198-2367-E840-8D8A-C2FEABFAABE0}" type="slidenum">
              <a:rPr lang="en-US"/>
              <a:pPr/>
              <a:t>‹#›</a:t>
            </a:fld>
            <a:endParaRPr lang="en-US"/>
          </a:p>
        </p:txBody>
      </p:sp>
    </p:spTree>
    <p:extLst>
      <p:ext uri="{BB962C8B-B14F-4D97-AF65-F5344CB8AC3E}">
        <p14:creationId xmlns:p14="http://schemas.microsoft.com/office/powerpoint/2010/main" val="371408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6112E75-1A69-4C42-B676-B93539233D0E}" type="datetime1">
              <a:rPr lang="en-US"/>
              <a:pPr/>
              <a:t>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580D349-5985-484A-B979-DD9E5227C922}" type="slidenum">
              <a:rPr lang="en-US"/>
              <a:pPr/>
              <a:t>‹#›</a:t>
            </a:fld>
            <a:endParaRPr lang="en-US"/>
          </a:p>
        </p:txBody>
      </p:sp>
    </p:spTree>
    <p:extLst>
      <p:ext uri="{BB962C8B-B14F-4D97-AF65-F5344CB8AC3E}">
        <p14:creationId xmlns:p14="http://schemas.microsoft.com/office/powerpoint/2010/main" val="388326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3B40483-17C5-CD44-8ACA-C36C9664C0EF}" type="datetime1">
              <a:rPr lang="en-US"/>
              <a:pPr/>
              <a:t>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30CF294-4A07-6F40-8FDA-6588DAB5FFB7}" type="slidenum">
              <a:rPr lang="en-US"/>
              <a:pPr/>
              <a:t>‹#›</a:t>
            </a:fld>
            <a:endParaRPr lang="en-US"/>
          </a:p>
        </p:txBody>
      </p:sp>
    </p:spTree>
    <p:extLst>
      <p:ext uri="{BB962C8B-B14F-4D97-AF65-F5344CB8AC3E}">
        <p14:creationId xmlns:p14="http://schemas.microsoft.com/office/powerpoint/2010/main" val="3572151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EF2083-7711-EE4E-A8CE-FE8DFFCA13C2}" type="datetime1">
              <a:rPr lang="en-US"/>
              <a:pPr/>
              <a:t>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EE7B6D-329E-264C-8D5E-B61D521DF4D8}" type="slidenum">
              <a:rPr lang="en-US"/>
              <a:pPr/>
              <a:t>‹#›</a:t>
            </a:fld>
            <a:endParaRPr lang="en-US"/>
          </a:p>
        </p:txBody>
      </p:sp>
    </p:spTree>
    <p:extLst>
      <p:ext uri="{BB962C8B-B14F-4D97-AF65-F5344CB8AC3E}">
        <p14:creationId xmlns:p14="http://schemas.microsoft.com/office/powerpoint/2010/main" val="135334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4E4F67D-5E8B-E648-960B-2910ED85247B}" type="datetime1">
              <a:rPr lang="en-US"/>
              <a:pPr/>
              <a:t>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6D8568-A206-264A-857C-AD3BB25E9C46}" type="slidenum">
              <a:rPr lang="en-US"/>
              <a:pPr/>
              <a:t>‹#›</a:t>
            </a:fld>
            <a:endParaRPr lang="en-US"/>
          </a:p>
        </p:txBody>
      </p:sp>
    </p:spTree>
    <p:extLst>
      <p:ext uri="{BB962C8B-B14F-4D97-AF65-F5344CB8AC3E}">
        <p14:creationId xmlns:p14="http://schemas.microsoft.com/office/powerpoint/2010/main" val="31196008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A45061D0-CE5A-2940-9B25-076A9D15FC06}" type="datetime1">
              <a:rPr lang="en-US"/>
              <a:pPr/>
              <a:t>1/19/19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A02A715-7E8F-7C4B-AAE9-C04221D859F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http://chemconnections.org/general/chem106/"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6/calendar-106-s17.html" TargetMode="Externa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6/calendar-106-s17.html" TargetMode="Externa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chemconnections.org/general/chem106/" TargetMode="External"/><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hyperlink" Target="http://chemconnections.org/general/chem108/calendar-108-s19.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hemconnections.org/general/chem108/Lab/Safety_focus_ques-17.pdf" TargetMode="External"/><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hyperlink" Target="http://chemconnections.org/general/movies/Safety_Video.mp4"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chemconnections.org/general/chem108/calendar-108-s19.html"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hyperlink" Target="http://chemconnections.org/general/chem108/calendar-108-s19.html"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5.png"/><Relationship Id="rId5" Type="http://schemas.openxmlformats.org/officeDocument/2006/relationships/image" Target="../media/image16.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bin"/><Relationship Id="rId5" Type="http://schemas.openxmlformats.org/officeDocument/2006/relationships/image" Target="../media/image19.emf"/><Relationship Id="rId6" Type="http://schemas.openxmlformats.org/officeDocument/2006/relationships/oleObject" Target="../embeddings/oleObject2.bin"/><Relationship Id="rId7" Type="http://schemas.openxmlformats.org/officeDocument/2006/relationships/image" Target="../media/image2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3.bin"/><Relationship Id="rId5" Type="http://schemas.openxmlformats.org/officeDocument/2006/relationships/image" Target="../media/image21.png"/><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Joule%23cite_note-6" TargetMode="External"/><Relationship Id="rId4" Type="http://schemas.openxmlformats.org/officeDocument/2006/relationships/hyperlink" Target="https://en.wikipedia.org/wiki/Joule%23cite_note-7" TargetMode="External"/><Relationship Id="rId5" Type="http://schemas.openxmlformats.org/officeDocument/2006/relationships/hyperlink" Target="https://en.wikipedia.org/wiki/Kinetic_energy" TargetMode="External"/><Relationship Id="rId6" Type="http://schemas.openxmlformats.org/officeDocument/2006/relationships/hyperlink" Target="https://en.wikipedia.org/wiki/Light-emitting_diode" TargetMode="External"/><Relationship Id="rId1" Type="http://schemas.openxmlformats.org/officeDocument/2006/relationships/slideLayout" Target="../slideLayouts/slideLayout7.xml"/><Relationship Id="rId2" Type="http://schemas.openxmlformats.org/officeDocument/2006/relationships/hyperlink" Target="https://en.wikipedia.org/wiki/Heat"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image" Target="../media/image19.emf"/><Relationship Id="rId6" Type="http://schemas.openxmlformats.org/officeDocument/2006/relationships/oleObject" Target="../embeddings/oleObject5.bin"/><Relationship Id="rId7" Type="http://schemas.openxmlformats.org/officeDocument/2006/relationships/image" Target="../media/image2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jpeg"/><Relationship Id="rId3"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hyperlink" Target="http://chemconnections.org/general/chem106/Powers%20of%20Ten-Guide.html"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6.bin"/><Relationship Id="rId5" Type="http://schemas.openxmlformats.org/officeDocument/2006/relationships/image" Target="../media/image19.emf"/><Relationship Id="rId6" Type="http://schemas.openxmlformats.org/officeDocument/2006/relationships/oleObject" Target="../embeddings/oleObject7.bin"/><Relationship Id="rId7" Type="http://schemas.openxmlformats.org/officeDocument/2006/relationships/image" Target="../media/image27.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29.emf"/><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8.bin"/><Relationship Id="rId5" Type="http://schemas.openxmlformats.org/officeDocument/2006/relationships/image" Target="../media/image19.emf"/><Relationship Id="rId6" Type="http://schemas.openxmlformats.org/officeDocument/2006/relationships/oleObject" Target="../embeddings/oleObject9.bin"/><Relationship Id="rId7" Type="http://schemas.openxmlformats.org/officeDocument/2006/relationships/image" Target="../media/image30.emf"/><Relationship Id="rId8" Type="http://schemas.openxmlformats.org/officeDocument/2006/relationships/image" Target="../media/image31.png"/><Relationship Id="rId9" Type="http://schemas.openxmlformats.org/officeDocument/2006/relationships/image" Target="../media/image32.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0" y="0"/>
            <a:ext cx="8915400" cy="1470025"/>
          </a:xfrm>
        </p:spPr>
        <p:txBody>
          <a:bodyPr/>
          <a:lstStyle/>
          <a:p>
            <a:pPr eaLnBrk="1" hangingPunct="1"/>
            <a:r>
              <a:rPr lang="en-US" sz="3600" i="1">
                <a:latin typeface="Calibri" charset="0"/>
                <a:ea typeface="ＭＳ Ｐゴシック" charset="0"/>
                <a:cs typeface="ＭＳ Ｐゴシック" charset="0"/>
              </a:rPr>
              <a:t>Chem 108 </a:t>
            </a:r>
            <a:r>
              <a:rPr lang="en-US" sz="3600">
                <a:latin typeface="Calibri" charset="0"/>
                <a:ea typeface="ＭＳ Ｐゴシック" charset="0"/>
                <a:cs typeface="ＭＳ Ｐゴシック" charset="0"/>
              </a:rPr>
              <a:t/>
            </a:r>
            <a:br>
              <a:rPr lang="en-US" sz="3600">
                <a:latin typeface="Calibri" charset="0"/>
                <a:ea typeface="ＭＳ Ｐゴシック" charset="0"/>
                <a:cs typeface="ＭＳ Ｐゴシック" charset="0"/>
              </a:rPr>
            </a:br>
            <a:r>
              <a:rPr lang="en-US" sz="3600">
                <a:solidFill>
                  <a:srgbClr val="984807"/>
                </a:solidFill>
                <a:latin typeface="Calibri" charset="0"/>
                <a:ea typeface="ＭＳ Ｐゴシック" charset="0"/>
                <a:cs typeface="ＭＳ Ｐゴシック" charset="0"/>
              </a:rPr>
              <a:t>Introductory Chemistry</a:t>
            </a:r>
            <a:endParaRPr lang="en-US" sz="3600">
              <a:latin typeface="Calibri" charset="0"/>
              <a:ea typeface="ＭＳ Ｐゴシック" charset="0"/>
              <a:cs typeface="ＭＳ Ｐゴシック" charset="0"/>
            </a:endParaRPr>
          </a:p>
        </p:txBody>
      </p:sp>
      <p:pic>
        <p:nvPicPr>
          <p:cNvPr id="15364" name="Picture 5" descr="Screen Shot 2017-06-21 at 2.19.1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14513"/>
            <a:ext cx="2465387" cy="2057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5" name="Rectangle 6">
            <a:hlinkClick r:id="rId3"/>
          </p:cNvPr>
          <p:cNvSpPr>
            <a:spLocks noChangeArrowheads="1"/>
          </p:cNvSpPr>
          <p:nvPr/>
        </p:nvSpPr>
        <p:spPr bwMode="auto">
          <a:xfrm>
            <a:off x="304800" y="12477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http://chemconnections.org/general/chem108/</a:t>
            </a:r>
          </a:p>
        </p:txBody>
      </p:sp>
      <p:sp>
        <p:nvSpPr>
          <p:cNvPr id="6" name="Subtitle 2"/>
          <p:cNvSpPr>
            <a:spLocks noGrp="1"/>
          </p:cNvSpPr>
          <p:nvPr>
            <p:ph type="subTitle" idx="1"/>
          </p:nvPr>
        </p:nvSpPr>
        <p:spPr>
          <a:xfrm>
            <a:off x="1676400" y="4797862"/>
            <a:ext cx="5029200" cy="1800225"/>
          </a:xfrm>
        </p:spPr>
        <p:txBody>
          <a:bodyPr>
            <a:normAutofit fontScale="77500" lnSpcReduction="20000"/>
          </a:bodyPr>
          <a:lstStyle/>
          <a:p>
            <a:pPr marL="514350" indent="-514350" eaLnBrk="1" hangingPunct="1">
              <a:buFont typeface="Arial" charset="0"/>
              <a:buChar char="•"/>
            </a:pPr>
            <a:r>
              <a:rPr lang="en-US" sz="2800" b="1" dirty="0">
                <a:solidFill>
                  <a:schemeClr val="tx1"/>
                </a:solidFill>
                <a:latin typeface="Calibri" charset="0"/>
                <a:ea typeface="ＭＳ Ｐゴシック" charset="0"/>
                <a:cs typeface="ＭＳ Ｐゴシック" charset="0"/>
              </a:rPr>
              <a:t>Please sign the roster next to your name on the clipboard that is at the front of lab</a:t>
            </a:r>
            <a:r>
              <a:rPr lang="en-US" sz="2800" b="1" dirty="0" smtClean="0">
                <a:solidFill>
                  <a:schemeClr val="tx1"/>
                </a:solidFill>
                <a:latin typeface="Calibri" charset="0"/>
                <a:ea typeface="ＭＳ Ｐゴシック" charset="0"/>
                <a:cs typeface="ＭＳ Ｐゴシック" charset="0"/>
              </a:rPr>
              <a:t>.</a:t>
            </a:r>
          </a:p>
          <a:p>
            <a:pPr marL="514350" indent="-514350" eaLnBrk="1" hangingPunct="1">
              <a:buFont typeface="Arial" charset="0"/>
              <a:buChar char="•"/>
            </a:pPr>
            <a:r>
              <a:rPr lang="en-US" sz="2800" b="1" dirty="0" smtClean="0">
                <a:solidFill>
                  <a:schemeClr val="tx1"/>
                </a:solidFill>
                <a:latin typeface="Calibri" charset="0"/>
                <a:ea typeface="ＭＳ Ｐゴシック" charset="0"/>
                <a:cs typeface="ＭＳ Ｐゴシック" charset="0"/>
              </a:rPr>
              <a:t>If your name does not appear, please stand at the back of the lab.</a:t>
            </a:r>
          </a:p>
          <a:p>
            <a:pPr marL="514350" indent="-514350" eaLnBrk="1" hangingPunct="1">
              <a:buFont typeface="Arial" charset="0"/>
              <a:buChar char="•"/>
            </a:pPr>
            <a:endParaRPr lang="en-US" sz="2800" b="1" dirty="0">
              <a:solidFill>
                <a:schemeClr val="tx1"/>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p:txBody>
      </p:sp>
      <p:sp>
        <p:nvSpPr>
          <p:cNvPr id="2" name="Rectangle 1"/>
          <p:cNvSpPr/>
          <p:nvPr/>
        </p:nvSpPr>
        <p:spPr>
          <a:xfrm>
            <a:off x="3810000" y="1814513"/>
            <a:ext cx="5105400" cy="2185214"/>
          </a:xfrm>
          <a:prstGeom prst="rect">
            <a:avLst/>
          </a:prstGeom>
        </p:spPr>
        <p:txBody>
          <a:bodyPr wrap="square">
            <a:spAutoFit/>
          </a:bodyPr>
          <a:lstStyle/>
          <a:p>
            <a:r>
              <a:rPr lang="en-US" dirty="0" smtClean="0"/>
              <a:t>Class: </a:t>
            </a:r>
            <a:r>
              <a:rPr lang="en-US" dirty="0" smtClean="0">
                <a:solidFill>
                  <a:srgbClr val="953735"/>
                </a:solidFill>
              </a:rPr>
              <a:t>MW 11:10-12:35 </a:t>
            </a:r>
            <a:r>
              <a:rPr lang="en-US" dirty="0" smtClean="0"/>
              <a:t>(PS 275)</a:t>
            </a:r>
            <a:r>
              <a:rPr lang="en-US" dirty="0" smtClean="0">
                <a:solidFill>
                  <a:srgbClr val="984807"/>
                </a:solidFill>
              </a:rPr>
              <a:t> </a:t>
            </a:r>
            <a:endParaRPr lang="en-US" dirty="0" smtClean="0">
              <a:solidFill>
                <a:srgbClr val="953735"/>
              </a:solidFill>
            </a:endParaRPr>
          </a:p>
          <a:p>
            <a:endParaRPr lang="en-US" sz="1600" dirty="0" smtClean="0"/>
          </a:p>
          <a:p>
            <a:r>
              <a:rPr lang="en-US" dirty="0" smtClean="0"/>
              <a:t>Discussion/Lab: </a:t>
            </a:r>
            <a:br>
              <a:rPr lang="en-US" dirty="0" smtClean="0"/>
            </a:br>
            <a:r>
              <a:rPr lang="en-US" dirty="0" smtClean="0">
                <a:solidFill>
                  <a:srgbClr val="953735"/>
                </a:solidFill>
              </a:rPr>
              <a:t>12:45-3:55 M </a:t>
            </a:r>
            <a:r>
              <a:rPr lang="en-US" dirty="0" smtClean="0"/>
              <a:t>(PS 221)</a:t>
            </a:r>
            <a:r>
              <a:rPr lang="en-US" dirty="0" smtClean="0">
                <a:solidFill>
                  <a:srgbClr val="984807"/>
                </a:solidFill>
              </a:rPr>
              <a:t> </a:t>
            </a:r>
            <a:r>
              <a:rPr lang="en-US" i="1" dirty="0" smtClean="0"/>
              <a:t>sec. 2102 </a:t>
            </a:r>
            <a:br>
              <a:rPr lang="en-US" i="1" dirty="0" smtClean="0"/>
            </a:br>
            <a:r>
              <a:rPr lang="en-US" dirty="0" smtClean="0">
                <a:solidFill>
                  <a:srgbClr val="953735"/>
                </a:solidFill>
              </a:rPr>
              <a:t>12:45-3:55 W </a:t>
            </a:r>
            <a:r>
              <a:rPr lang="en-US" dirty="0" smtClean="0"/>
              <a:t>(PS 221)</a:t>
            </a:r>
            <a:r>
              <a:rPr lang="en-US" dirty="0" smtClean="0">
                <a:solidFill>
                  <a:srgbClr val="984807"/>
                </a:solidFill>
              </a:rPr>
              <a:t> </a:t>
            </a:r>
            <a:r>
              <a:rPr lang="en-US" i="1" dirty="0" smtClean="0"/>
              <a:t>sec. 2116</a:t>
            </a:r>
            <a:r>
              <a:rPr lang="en-US" dirty="0" smtClean="0"/>
              <a:t/>
            </a:r>
            <a:br>
              <a:rPr lang="en-US" dirty="0" smtClean="0"/>
            </a:br>
            <a:endParaRPr lang="en-US" dirty="0"/>
          </a:p>
        </p:txBody>
      </p:sp>
      <p:sp>
        <p:nvSpPr>
          <p:cNvPr id="3" name="Rectangle 2"/>
          <p:cNvSpPr/>
          <p:nvPr/>
        </p:nvSpPr>
        <p:spPr>
          <a:xfrm>
            <a:off x="3816058" y="3736538"/>
            <a:ext cx="5327941" cy="1292662"/>
          </a:xfrm>
          <a:prstGeom prst="rect">
            <a:avLst/>
          </a:prstGeom>
        </p:spPr>
        <p:txBody>
          <a:bodyPr wrap="square">
            <a:spAutoFit/>
          </a:bodyPr>
          <a:lstStyle/>
          <a:p>
            <a:r>
              <a:rPr lang="en-US" dirty="0" smtClean="0">
                <a:solidFill>
                  <a:srgbClr val="000000"/>
                </a:solidFill>
              </a:rPr>
              <a:t>Dr. Ron Rusay</a:t>
            </a:r>
            <a:r>
              <a:rPr lang="en-US" dirty="0" smtClean="0">
                <a:solidFill>
                  <a:srgbClr val="984807"/>
                </a:solidFill>
              </a:rPr>
              <a:t/>
            </a:r>
            <a:br>
              <a:rPr lang="en-US" dirty="0" smtClean="0">
                <a:solidFill>
                  <a:srgbClr val="984807"/>
                </a:solidFill>
              </a:rPr>
            </a:br>
            <a:r>
              <a:rPr lang="en-US" sz="1800" dirty="0" smtClean="0">
                <a:solidFill>
                  <a:srgbClr val="984807"/>
                </a:solidFill>
              </a:rPr>
              <a:t>E-mail: </a:t>
            </a:r>
            <a:r>
              <a:rPr lang="en-US" sz="1800" dirty="0" err="1" smtClean="0">
                <a:solidFill>
                  <a:srgbClr val="984807"/>
                </a:solidFill>
              </a:rPr>
              <a:t>rrusay@chemconnections.org</a:t>
            </a:r>
            <a:r>
              <a:rPr lang="en-US" sz="1800" dirty="0" smtClean="0">
                <a:solidFill>
                  <a:srgbClr val="984807"/>
                </a:solidFill>
              </a:rPr>
              <a:t> </a:t>
            </a:r>
            <a:r>
              <a:rPr lang="en-US" sz="1800" dirty="0" smtClean="0">
                <a:solidFill>
                  <a:srgbClr val="000000"/>
                </a:solidFill>
              </a:rPr>
              <a:t>(preferred) </a:t>
            </a:r>
            <a:r>
              <a:rPr lang="en-US" sz="1800" dirty="0" smtClean="0"/>
              <a:t>or</a:t>
            </a:r>
            <a:r>
              <a:rPr lang="en-US" sz="1800" dirty="0" smtClean="0">
                <a:solidFill>
                  <a:srgbClr val="984807"/>
                </a:solidFill>
              </a:rPr>
              <a:t> </a:t>
            </a:r>
            <a:r>
              <a:rPr lang="en-US" sz="1800" dirty="0" err="1" smtClean="0">
                <a:solidFill>
                  <a:srgbClr val="984807"/>
                </a:solidFill>
              </a:rPr>
              <a:t>rrusay@dvc.edu</a:t>
            </a:r>
            <a:r>
              <a:rPr lang="en-US" sz="1800" dirty="0" smtClean="0">
                <a:solidFill>
                  <a:srgbClr val="984807"/>
                </a:solidFill>
              </a:rPr>
              <a:t/>
            </a:r>
            <a:br>
              <a:rPr lang="en-US" sz="1800" dirty="0" smtClean="0">
                <a:solidFill>
                  <a:srgbClr val="984807"/>
                </a:solidFill>
              </a:rPr>
            </a:br>
            <a:endParaRPr lang="en-US" sz="1800" dirty="0"/>
          </a:p>
        </p:txBody>
      </p:sp>
    </p:spTree>
    <p:extLst>
      <p:ext uri="{BB962C8B-B14F-4D97-AF65-F5344CB8AC3E}">
        <p14:creationId xmlns:p14="http://schemas.microsoft.com/office/powerpoint/2010/main" val="20384713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457200" y="-228600"/>
            <a:ext cx="7772400" cy="1470025"/>
          </a:xfrm>
        </p:spPr>
        <p:txBody>
          <a:bodyPr/>
          <a:lstStyle/>
          <a:p>
            <a:pPr eaLnBrk="1" hangingPunct="1"/>
            <a:r>
              <a:rPr lang="en-US" sz="2800" i="1">
                <a:latin typeface="Calibri" charset="0"/>
                <a:ea typeface="ＭＳ Ｐゴシック" charset="0"/>
                <a:cs typeface="ＭＳ Ｐゴシック" charset="0"/>
              </a:rPr>
              <a:t>Chem 108</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3200">
              <a:latin typeface="Calibri" charset="0"/>
              <a:ea typeface="ＭＳ Ｐゴシック" charset="0"/>
              <a:cs typeface="ＭＳ Ｐゴシック" charset="0"/>
            </a:endParaRPr>
          </a:p>
        </p:txBody>
      </p:sp>
      <p:sp>
        <p:nvSpPr>
          <p:cNvPr id="6" name="Subtitle 2"/>
          <p:cNvSpPr>
            <a:spLocks noGrp="1"/>
          </p:cNvSpPr>
          <p:nvPr>
            <p:ph type="subTitle" idx="1"/>
          </p:nvPr>
        </p:nvSpPr>
        <p:spPr>
          <a:xfrm>
            <a:off x="533400" y="5057775"/>
            <a:ext cx="8077200" cy="1571625"/>
          </a:xfrm>
        </p:spPr>
        <p:txBody>
          <a:bodyPr>
            <a:normAutofit fontScale="77500" lnSpcReduction="20000"/>
          </a:bodyPr>
          <a:lstStyle/>
          <a:p>
            <a:pPr algn="l" eaLnBrk="1" hangingPunct="1">
              <a:lnSpc>
                <a:spcPct val="130000"/>
              </a:lnSpc>
              <a:defRPr/>
            </a:pPr>
            <a:r>
              <a:rPr lang="en-US" sz="2400" b="1" dirty="0">
                <a:solidFill>
                  <a:schemeClr val="tx1"/>
                </a:solidFill>
                <a:ea typeface="ＭＳ Ｐゴシック" charset="0"/>
                <a:cs typeface="ＭＳ Ｐゴシック" charset="0"/>
              </a:rPr>
              <a:t>Class size is limited to </a:t>
            </a:r>
            <a:r>
              <a:rPr lang="en-US" sz="2400" b="1" dirty="0" smtClean="0">
                <a:solidFill>
                  <a:schemeClr val="tx1"/>
                </a:solidFill>
                <a:ea typeface="ＭＳ Ｐゴシック" charset="0"/>
                <a:cs typeface="ＭＳ Ｐゴシック" charset="0"/>
              </a:rPr>
              <a:t>a maximum of 28 </a:t>
            </a:r>
            <a:r>
              <a:rPr lang="en-US" sz="2400" b="1" dirty="0">
                <a:solidFill>
                  <a:schemeClr val="tx1"/>
                </a:solidFill>
                <a:ea typeface="ＭＳ Ｐゴシック" charset="0"/>
                <a:cs typeface="ＭＳ Ｐゴシック" charset="0"/>
              </a:rPr>
              <a:t>due to lab safety.</a:t>
            </a:r>
            <a:r>
              <a:rPr lang="en-US" sz="2400" dirty="0">
                <a:solidFill>
                  <a:schemeClr val="tx1"/>
                </a:solidFill>
                <a:ea typeface="ＭＳ Ｐゴシック" charset="0"/>
                <a:cs typeface="ＭＳ Ｐゴシック" charset="0"/>
              </a:rPr>
              <a:t> Anyone on the roster who is absent today will be placed </a:t>
            </a:r>
            <a:r>
              <a:rPr lang="en-US" sz="2400" dirty="0" smtClean="0">
                <a:solidFill>
                  <a:schemeClr val="tx1"/>
                </a:solidFill>
                <a:ea typeface="ＭＳ Ｐゴシック" charset="0"/>
                <a:cs typeface="ＭＳ Ｐゴシック" charset="0"/>
              </a:rPr>
              <a:t>at the end of the wait </a:t>
            </a:r>
            <a:r>
              <a:rPr lang="en-US" sz="2400" dirty="0">
                <a:solidFill>
                  <a:schemeClr val="tx1"/>
                </a:solidFill>
                <a:ea typeface="ＭＳ Ｐゴシック" charset="0"/>
                <a:cs typeface="ＭＳ Ｐゴシック" charset="0"/>
              </a:rPr>
              <a:t>listed and new sign-</a:t>
            </a:r>
            <a:r>
              <a:rPr lang="en-US" sz="2400" dirty="0" smtClean="0">
                <a:solidFill>
                  <a:schemeClr val="tx1"/>
                </a:solidFill>
                <a:ea typeface="ＭＳ Ｐゴシック" charset="0"/>
                <a:cs typeface="ＭＳ Ｐゴシック" charset="0"/>
              </a:rPr>
              <a:t>ins. </a:t>
            </a:r>
            <a:r>
              <a:rPr lang="en-US" sz="2400" b="1" dirty="0">
                <a:solidFill>
                  <a:schemeClr val="tx1"/>
                </a:solidFill>
                <a:ea typeface="ＭＳ Ｐゴシック" charset="0"/>
                <a:cs typeface="ＭＳ Ｐゴシック" charset="0"/>
              </a:rPr>
              <a:t>28 lab drawers </a:t>
            </a:r>
            <a:r>
              <a:rPr lang="en-US" sz="2400" dirty="0">
                <a:solidFill>
                  <a:schemeClr val="tx1"/>
                </a:solidFill>
                <a:ea typeface="ＭＳ Ｐゴシック" charset="0"/>
                <a:cs typeface="ＭＳ Ｐゴシック" charset="0"/>
              </a:rPr>
              <a:t>will be assigned </a:t>
            </a:r>
            <a:r>
              <a:rPr lang="en-US" sz="2400" dirty="0" smtClean="0">
                <a:solidFill>
                  <a:schemeClr val="tx1"/>
                </a:solidFill>
                <a:ea typeface="ＭＳ Ｐゴシック" charset="0"/>
                <a:cs typeface="ＭＳ Ｐゴシック" charset="0"/>
              </a:rPr>
              <a:t>today </a:t>
            </a:r>
            <a:r>
              <a:rPr lang="en-US" sz="2400" dirty="0">
                <a:solidFill>
                  <a:schemeClr val="tx1"/>
                </a:solidFill>
                <a:ea typeface="ＭＳ Ｐゴシック" charset="0"/>
                <a:cs typeface="ＭＳ Ｐゴシック" charset="0"/>
              </a:rPr>
              <a:t>to the first 28 </a:t>
            </a:r>
            <a:r>
              <a:rPr lang="en-US" sz="2400" dirty="0" smtClean="0">
                <a:solidFill>
                  <a:schemeClr val="tx1"/>
                </a:solidFill>
                <a:ea typeface="ＭＳ Ｐゴシック" charset="0"/>
                <a:cs typeface="ＭＳ Ｐゴシック" charset="0"/>
              </a:rPr>
              <a:t>signed in on the roster. </a:t>
            </a:r>
            <a:r>
              <a:rPr lang="en-US" sz="2400" b="1" dirty="0">
                <a:solidFill>
                  <a:schemeClr val="tx1"/>
                </a:solidFill>
                <a:ea typeface="ＭＳ Ｐゴシック" charset="0"/>
                <a:cs typeface="ＭＳ Ｐゴシック" charset="0"/>
              </a:rPr>
              <a:t>Add codes will be provided as needed </a:t>
            </a:r>
            <a:r>
              <a:rPr lang="en-US" sz="2400" b="1" dirty="0" smtClean="0">
                <a:solidFill>
                  <a:schemeClr val="tx1"/>
                </a:solidFill>
                <a:ea typeface="ＭＳ Ｐゴシック" charset="0"/>
                <a:cs typeface="ＭＳ Ｐゴシック" charset="0"/>
              </a:rPr>
              <a:t>at </a:t>
            </a:r>
            <a:r>
              <a:rPr lang="en-US" sz="2400" b="1" dirty="0">
                <a:solidFill>
                  <a:schemeClr val="tx1"/>
                </a:solidFill>
                <a:ea typeface="ＭＳ Ｐゴシック" charset="0"/>
                <a:cs typeface="ＭＳ Ｐゴシック" charset="0"/>
              </a:rPr>
              <a:t>the end </a:t>
            </a:r>
            <a:r>
              <a:rPr lang="en-US" sz="2400" b="1" dirty="0" smtClean="0">
                <a:solidFill>
                  <a:schemeClr val="tx1"/>
                </a:solidFill>
                <a:ea typeface="ＭＳ Ｐゴシック" charset="0"/>
                <a:cs typeface="ＭＳ Ｐゴシック" charset="0"/>
              </a:rPr>
              <a:t>of lab today.</a:t>
            </a:r>
            <a:endParaRPr lang="en-US" sz="2400" b="1" dirty="0">
              <a:solidFill>
                <a:schemeClr val="tx1"/>
              </a:solidFill>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p:txBody>
      </p:sp>
      <p:sp>
        <p:nvSpPr>
          <p:cNvPr id="16388" name="Rectangle 6">
            <a:hlinkClick r:id="rId2"/>
          </p:cNvPr>
          <p:cNvSpPr>
            <a:spLocks noChangeArrowheads="1"/>
          </p:cNvSpPr>
          <p:nvPr/>
        </p:nvSpPr>
        <p:spPr bwMode="auto">
          <a:xfrm>
            <a:off x="304800" y="4476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Lab Map</a:t>
            </a:r>
          </a:p>
        </p:txBody>
      </p:sp>
      <p:pic>
        <p:nvPicPr>
          <p:cNvPr id="16389" name="Picture 33" descr="Screen Shot 2018-07-20 at 8.12.1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791325"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93"/>
          <p:cNvGrpSpPr>
            <a:grpSpLocks/>
          </p:cNvGrpSpPr>
          <p:nvPr/>
        </p:nvGrpSpPr>
        <p:grpSpPr bwMode="auto">
          <a:xfrm>
            <a:off x="4724400" y="1905000"/>
            <a:ext cx="266700" cy="2057400"/>
            <a:chOff x="4533901" y="1814514"/>
            <a:chExt cx="266700" cy="2057400"/>
          </a:xfrm>
        </p:grpSpPr>
        <p:sp>
          <p:nvSpPr>
            <p:cNvPr id="16421" name="TextBox 8"/>
            <p:cNvSpPr txBox="1">
              <a:spLocks noChangeArrowheads="1"/>
            </p:cNvSpPr>
            <p:nvPr/>
          </p:nvSpPr>
          <p:spPr bwMode="auto">
            <a:xfrm>
              <a:off x="4533901" y="3595689"/>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5</a:t>
              </a:r>
            </a:p>
          </p:txBody>
        </p:sp>
        <p:sp>
          <p:nvSpPr>
            <p:cNvPr id="16422" name="TextBox 9"/>
            <p:cNvSpPr txBox="1">
              <a:spLocks noChangeArrowheads="1"/>
            </p:cNvSpPr>
            <p:nvPr/>
          </p:nvSpPr>
          <p:spPr bwMode="auto">
            <a:xfrm>
              <a:off x="4533901" y="293846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6</a:t>
              </a:r>
            </a:p>
          </p:txBody>
        </p:sp>
        <p:sp>
          <p:nvSpPr>
            <p:cNvPr id="16423" name="TextBox 10"/>
            <p:cNvSpPr txBox="1">
              <a:spLocks noChangeArrowheads="1"/>
            </p:cNvSpPr>
            <p:nvPr/>
          </p:nvSpPr>
          <p:spPr bwMode="auto">
            <a:xfrm>
              <a:off x="4533901" y="2347914"/>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7</a:t>
              </a:r>
            </a:p>
          </p:txBody>
        </p:sp>
        <p:sp>
          <p:nvSpPr>
            <p:cNvPr id="16424" name="TextBox 11"/>
            <p:cNvSpPr txBox="1">
              <a:spLocks noChangeArrowheads="1"/>
            </p:cNvSpPr>
            <p:nvPr/>
          </p:nvSpPr>
          <p:spPr bwMode="auto">
            <a:xfrm>
              <a:off x="4533901" y="181451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8</a:t>
              </a:r>
            </a:p>
          </p:txBody>
        </p:sp>
      </p:grpSp>
      <p:grpSp>
        <p:nvGrpSpPr>
          <p:cNvPr id="16391" name="Group 92"/>
          <p:cNvGrpSpPr>
            <a:grpSpLocks/>
          </p:cNvGrpSpPr>
          <p:nvPr/>
        </p:nvGrpSpPr>
        <p:grpSpPr bwMode="auto">
          <a:xfrm>
            <a:off x="5448300" y="1905000"/>
            <a:ext cx="266700" cy="2028825"/>
            <a:chOff x="5495925" y="1885950"/>
            <a:chExt cx="266700" cy="2028825"/>
          </a:xfrm>
        </p:grpSpPr>
        <p:sp>
          <p:nvSpPr>
            <p:cNvPr id="16417" name="TextBox 20"/>
            <p:cNvSpPr txBox="1">
              <a:spLocks noChangeArrowheads="1"/>
            </p:cNvSpPr>
            <p:nvPr/>
          </p:nvSpPr>
          <p:spPr bwMode="auto">
            <a:xfrm>
              <a:off x="5495925" y="36385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4</a:t>
              </a:r>
            </a:p>
          </p:txBody>
        </p:sp>
        <p:sp>
          <p:nvSpPr>
            <p:cNvPr id="16418" name="TextBox 21"/>
            <p:cNvSpPr txBox="1">
              <a:spLocks noChangeArrowheads="1"/>
            </p:cNvSpPr>
            <p:nvPr/>
          </p:nvSpPr>
          <p:spPr bwMode="auto">
            <a:xfrm>
              <a:off x="5495925" y="3028950"/>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3</a:t>
              </a:r>
            </a:p>
          </p:txBody>
        </p:sp>
        <p:sp>
          <p:nvSpPr>
            <p:cNvPr id="16419" name="TextBox 22"/>
            <p:cNvSpPr txBox="1">
              <a:spLocks noChangeArrowheads="1"/>
            </p:cNvSpPr>
            <p:nvPr/>
          </p:nvSpPr>
          <p:spPr bwMode="auto">
            <a:xfrm>
              <a:off x="5495925" y="2419350"/>
              <a:ext cx="266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a:t>
              </a:r>
            </a:p>
            <a:p>
              <a:pPr eaLnBrk="1" hangingPunct="1"/>
              <a:endParaRPr lang="en-US" sz="1200">
                <a:solidFill>
                  <a:schemeClr val="accent2"/>
                </a:solidFill>
              </a:endParaRPr>
            </a:p>
          </p:txBody>
        </p:sp>
        <p:sp>
          <p:nvSpPr>
            <p:cNvPr id="16420" name="TextBox 23"/>
            <p:cNvSpPr txBox="1">
              <a:spLocks noChangeArrowheads="1"/>
            </p:cNvSpPr>
            <p:nvPr/>
          </p:nvSpPr>
          <p:spPr bwMode="auto">
            <a:xfrm>
              <a:off x="5495925" y="18859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a:t>
              </a:r>
            </a:p>
          </p:txBody>
        </p:sp>
      </p:grpSp>
      <p:grpSp>
        <p:nvGrpSpPr>
          <p:cNvPr id="16392" name="Group 37"/>
          <p:cNvGrpSpPr>
            <a:grpSpLocks/>
          </p:cNvGrpSpPr>
          <p:nvPr/>
        </p:nvGrpSpPr>
        <p:grpSpPr bwMode="auto">
          <a:xfrm>
            <a:off x="3562350" y="1905000"/>
            <a:ext cx="476250" cy="2057400"/>
            <a:chOff x="3352801" y="1905000"/>
            <a:chExt cx="476250" cy="2057400"/>
          </a:xfrm>
        </p:grpSpPr>
        <p:sp>
          <p:nvSpPr>
            <p:cNvPr id="16413" name="TextBox 27"/>
            <p:cNvSpPr txBox="1">
              <a:spLocks noChangeArrowheads="1"/>
            </p:cNvSpPr>
            <p:nvPr/>
          </p:nvSpPr>
          <p:spPr bwMode="auto">
            <a:xfrm>
              <a:off x="3352801" y="3686175"/>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13</a:t>
              </a:r>
            </a:p>
          </p:txBody>
        </p:sp>
        <p:sp>
          <p:nvSpPr>
            <p:cNvPr id="16414" name="TextBox 28"/>
            <p:cNvSpPr txBox="1">
              <a:spLocks noChangeArrowheads="1"/>
            </p:cNvSpPr>
            <p:nvPr/>
          </p:nvSpPr>
          <p:spPr bwMode="auto">
            <a:xfrm>
              <a:off x="3352801" y="3074987"/>
              <a:ext cx="476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14</a:t>
              </a:r>
            </a:p>
          </p:txBody>
        </p:sp>
        <p:sp>
          <p:nvSpPr>
            <p:cNvPr id="16415" name="TextBox 29"/>
            <p:cNvSpPr txBox="1">
              <a:spLocks noChangeArrowheads="1"/>
            </p:cNvSpPr>
            <p:nvPr/>
          </p:nvSpPr>
          <p:spPr bwMode="auto">
            <a:xfrm>
              <a:off x="3352801" y="2444752"/>
              <a:ext cx="4762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15</a:t>
              </a:r>
            </a:p>
          </p:txBody>
        </p:sp>
        <p:sp>
          <p:nvSpPr>
            <p:cNvPr id="16416" name="TextBox 30"/>
            <p:cNvSpPr txBox="1">
              <a:spLocks noChangeArrowheads="1"/>
            </p:cNvSpPr>
            <p:nvPr/>
          </p:nvSpPr>
          <p:spPr bwMode="auto">
            <a:xfrm>
              <a:off x="3352801" y="1905000"/>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16</a:t>
              </a:r>
            </a:p>
          </p:txBody>
        </p:sp>
      </p:grpSp>
      <p:grpSp>
        <p:nvGrpSpPr>
          <p:cNvPr id="16393" name="Group 36"/>
          <p:cNvGrpSpPr>
            <a:grpSpLocks/>
          </p:cNvGrpSpPr>
          <p:nvPr/>
        </p:nvGrpSpPr>
        <p:grpSpPr bwMode="auto">
          <a:xfrm>
            <a:off x="4267200" y="1905000"/>
            <a:ext cx="533400" cy="2057400"/>
            <a:chOff x="4029076" y="1905000"/>
            <a:chExt cx="533400" cy="2057400"/>
          </a:xfrm>
        </p:grpSpPr>
        <p:sp>
          <p:nvSpPr>
            <p:cNvPr id="16409" name="TextBox 31"/>
            <p:cNvSpPr txBox="1">
              <a:spLocks noChangeArrowheads="1"/>
            </p:cNvSpPr>
            <p:nvPr/>
          </p:nvSpPr>
          <p:spPr bwMode="auto">
            <a:xfrm>
              <a:off x="4029076" y="36861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12</a:t>
              </a:r>
            </a:p>
          </p:txBody>
        </p:sp>
        <p:sp>
          <p:nvSpPr>
            <p:cNvPr id="16410" name="TextBox 32"/>
            <p:cNvSpPr txBox="1">
              <a:spLocks noChangeArrowheads="1"/>
            </p:cNvSpPr>
            <p:nvPr/>
          </p:nvSpPr>
          <p:spPr bwMode="auto">
            <a:xfrm>
              <a:off x="4029076" y="30765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11</a:t>
              </a:r>
            </a:p>
          </p:txBody>
        </p:sp>
        <p:sp>
          <p:nvSpPr>
            <p:cNvPr id="16411" name="TextBox 33"/>
            <p:cNvSpPr txBox="1">
              <a:spLocks noChangeArrowheads="1"/>
            </p:cNvSpPr>
            <p:nvPr/>
          </p:nvSpPr>
          <p:spPr bwMode="auto">
            <a:xfrm>
              <a:off x="4029076" y="2444752"/>
              <a:ext cx="533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10</a:t>
              </a:r>
            </a:p>
            <a:p>
              <a:pPr eaLnBrk="1" hangingPunct="1"/>
              <a:endParaRPr lang="en-US" sz="1200">
                <a:solidFill>
                  <a:schemeClr val="accent2"/>
                </a:solidFill>
              </a:endParaRPr>
            </a:p>
          </p:txBody>
        </p:sp>
        <p:sp>
          <p:nvSpPr>
            <p:cNvPr id="16412" name="TextBox 34"/>
            <p:cNvSpPr txBox="1">
              <a:spLocks noChangeArrowheads="1"/>
            </p:cNvSpPr>
            <p:nvPr/>
          </p:nvSpPr>
          <p:spPr bwMode="auto">
            <a:xfrm>
              <a:off x="4029076" y="190500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9</a:t>
              </a:r>
            </a:p>
          </p:txBody>
        </p:sp>
      </p:grpSp>
      <p:grpSp>
        <p:nvGrpSpPr>
          <p:cNvPr id="16394" name="Group 38"/>
          <p:cNvGrpSpPr>
            <a:grpSpLocks/>
          </p:cNvGrpSpPr>
          <p:nvPr/>
        </p:nvGrpSpPr>
        <p:grpSpPr bwMode="auto">
          <a:xfrm>
            <a:off x="2495550" y="1905000"/>
            <a:ext cx="476250" cy="2057400"/>
            <a:chOff x="2343151" y="1982789"/>
            <a:chExt cx="476250" cy="2057400"/>
          </a:xfrm>
        </p:grpSpPr>
        <p:sp>
          <p:nvSpPr>
            <p:cNvPr id="16405" name="TextBox 47"/>
            <p:cNvSpPr txBox="1">
              <a:spLocks noChangeArrowheads="1"/>
            </p:cNvSpPr>
            <p:nvPr/>
          </p:nvSpPr>
          <p:spPr bwMode="auto">
            <a:xfrm>
              <a:off x="2343151" y="37639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21</a:t>
              </a:r>
            </a:p>
          </p:txBody>
        </p:sp>
        <p:sp>
          <p:nvSpPr>
            <p:cNvPr id="16406" name="TextBox 48"/>
            <p:cNvSpPr txBox="1">
              <a:spLocks noChangeArrowheads="1"/>
            </p:cNvSpPr>
            <p:nvPr/>
          </p:nvSpPr>
          <p:spPr bwMode="auto">
            <a:xfrm>
              <a:off x="2343151" y="31543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22</a:t>
              </a:r>
            </a:p>
          </p:txBody>
        </p:sp>
        <p:sp>
          <p:nvSpPr>
            <p:cNvPr id="16407" name="TextBox 49"/>
            <p:cNvSpPr txBox="1">
              <a:spLocks noChangeArrowheads="1"/>
            </p:cNvSpPr>
            <p:nvPr/>
          </p:nvSpPr>
          <p:spPr bwMode="auto">
            <a:xfrm>
              <a:off x="2343151" y="2492377"/>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23</a:t>
              </a:r>
            </a:p>
          </p:txBody>
        </p:sp>
        <p:sp>
          <p:nvSpPr>
            <p:cNvPr id="16408" name="TextBox 50"/>
            <p:cNvSpPr txBox="1">
              <a:spLocks noChangeArrowheads="1"/>
            </p:cNvSpPr>
            <p:nvPr/>
          </p:nvSpPr>
          <p:spPr bwMode="auto">
            <a:xfrm>
              <a:off x="2343151" y="1982789"/>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24</a:t>
              </a:r>
            </a:p>
          </p:txBody>
        </p:sp>
      </p:grpSp>
      <p:grpSp>
        <p:nvGrpSpPr>
          <p:cNvPr id="16395" name="Group 56"/>
          <p:cNvGrpSpPr>
            <a:grpSpLocks/>
          </p:cNvGrpSpPr>
          <p:nvPr/>
        </p:nvGrpSpPr>
        <p:grpSpPr bwMode="auto">
          <a:xfrm>
            <a:off x="3200400" y="1905000"/>
            <a:ext cx="533400" cy="2057400"/>
            <a:chOff x="5543550" y="2092048"/>
            <a:chExt cx="533400" cy="2057929"/>
          </a:xfrm>
        </p:grpSpPr>
        <p:sp>
          <p:nvSpPr>
            <p:cNvPr id="16401" name="TextBox 51"/>
            <p:cNvSpPr txBox="1">
              <a:spLocks noChangeArrowheads="1"/>
            </p:cNvSpPr>
            <p:nvPr/>
          </p:nvSpPr>
          <p:spPr bwMode="auto">
            <a:xfrm>
              <a:off x="5543550" y="387297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20</a:t>
              </a:r>
            </a:p>
          </p:txBody>
        </p:sp>
        <p:sp>
          <p:nvSpPr>
            <p:cNvPr id="16402" name="TextBox 52"/>
            <p:cNvSpPr txBox="1">
              <a:spLocks noChangeArrowheads="1"/>
            </p:cNvSpPr>
            <p:nvPr/>
          </p:nvSpPr>
          <p:spPr bwMode="auto">
            <a:xfrm>
              <a:off x="5543550" y="3263222"/>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19</a:t>
              </a:r>
            </a:p>
          </p:txBody>
        </p:sp>
        <p:sp>
          <p:nvSpPr>
            <p:cNvPr id="16403" name="TextBox 53"/>
            <p:cNvSpPr txBox="1">
              <a:spLocks noChangeArrowheads="1"/>
            </p:cNvSpPr>
            <p:nvPr/>
          </p:nvSpPr>
          <p:spPr bwMode="auto">
            <a:xfrm>
              <a:off x="5543550" y="2615406"/>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18</a:t>
              </a:r>
            </a:p>
            <a:p>
              <a:pPr eaLnBrk="1" hangingPunct="1"/>
              <a:endParaRPr lang="en-US" sz="1200">
                <a:solidFill>
                  <a:schemeClr val="accent2"/>
                </a:solidFill>
              </a:endParaRPr>
            </a:p>
          </p:txBody>
        </p:sp>
        <p:sp>
          <p:nvSpPr>
            <p:cNvPr id="16404" name="TextBox 54"/>
            <p:cNvSpPr txBox="1">
              <a:spLocks noChangeArrowheads="1"/>
            </p:cNvSpPr>
            <p:nvPr/>
          </p:nvSpPr>
          <p:spPr bwMode="auto">
            <a:xfrm>
              <a:off x="5543550" y="209204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17</a:t>
              </a:r>
            </a:p>
          </p:txBody>
        </p:sp>
      </p:grpSp>
      <p:grpSp>
        <p:nvGrpSpPr>
          <p:cNvPr id="16396" name="Group 39"/>
          <p:cNvGrpSpPr>
            <a:grpSpLocks/>
          </p:cNvGrpSpPr>
          <p:nvPr/>
        </p:nvGrpSpPr>
        <p:grpSpPr bwMode="auto">
          <a:xfrm>
            <a:off x="2133600" y="1905000"/>
            <a:ext cx="533400" cy="2057400"/>
            <a:chOff x="1809751" y="2054226"/>
            <a:chExt cx="533400" cy="2057400"/>
          </a:xfrm>
        </p:grpSpPr>
        <p:sp>
          <p:nvSpPr>
            <p:cNvPr id="16397" name="TextBox 58"/>
            <p:cNvSpPr txBox="1">
              <a:spLocks noChangeArrowheads="1"/>
            </p:cNvSpPr>
            <p:nvPr/>
          </p:nvSpPr>
          <p:spPr bwMode="auto">
            <a:xfrm>
              <a:off x="1809751" y="3835401"/>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28</a:t>
              </a:r>
            </a:p>
          </p:txBody>
        </p:sp>
        <p:sp>
          <p:nvSpPr>
            <p:cNvPr id="16398" name="TextBox 59"/>
            <p:cNvSpPr txBox="1">
              <a:spLocks noChangeArrowheads="1"/>
            </p:cNvSpPr>
            <p:nvPr/>
          </p:nvSpPr>
          <p:spPr bwMode="auto">
            <a:xfrm>
              <a:off x="1809751" y="3224214"/>
              <a:ext cx="533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27</a:t>
              </a:r>
            </a:p>
          </p:txBody>
        </p:sp>
        <p:sp>
          <p:nvSpPr>
            <p:cNvPr id="16399" name="TextBox 60"/>
            <p:cNvSpPr txBox="1">
              <a:spLocks noChangeArrowheads="1"/>
            </p:cNvSpPr>
            <p:nvPr/>
          </p:nvSpPr>
          <p:spPr bwMode="auto">
            <a:xfrm>
              <a:off x="1809751" y="2549526"/>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26</a:t>
              </a:r>
            </a:p>
            <a:p>
              <a:pPr eaLnBrk="1" hangingPunct="1"/>
              <a:endParaRPr lang="en-US" sz="1200">
                <a:solidFill>
                  <a:schemeClr val="accent2"/>
                </a:solidFill>
              </a:endParaRPr>
            </a:p>
          </p:txBody>
        </p:sp>
        <p:sp>
          <p:nvSpPr>
            <p:cNvPr id="16400" name="TextBox 61"/>
            <p:cNvSpPr txBox="1">
              <a:spLocks noChangeArrowheads="1"/>
            </p:cNvSpPr>
            <p:nvPr/>
          </p:nvSpPr>
          <p:spPr bwMode="auto">
            <a:xfrm>
              <a:off x="1809751" y="2054226"/>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25</a:t>
              </a:r>
            </a:p>
          </p:txBody>
        </p:sp>
      </p:grpSp>
      <p:sp>
        <p:nvSpPr>
          <p:cNvPr id="2" name="TextBox 1"/>
          <p:cNvSpPr txBox="1"/>
          <p:nvPr/>
        </p:nvSpPr>
        <p:spPr>
          <a:xfrm>
            <a:off x="3657600" y="1295400"/>
            <a:ext cx="800219" cy="307777"/>
          </a:xfrm>
          <a:prstGeom prst="rect">
            <a:avLst/>
          </a:prstGeom>
          <a:noFill/>
        </p:spPr>
        <p:txBody>
          <a:bodyPr wrap="none" rtlCol="0">
            <a:spAutoFit/>
          </a:bodyPr>
          <a:lstStyle/>
          <a:p>
            <a:r>
              <a:rPr lang="en-US" sz="1400" dirty="0" smtClean="0">
                <a:solidFill>
                  <a:srgbClr val="FF0000"/>
                </a:solidFill>
              </a:rPr>
              <a:t>FRONT</a:t>
            </a:r>
            <a:endParaRPr lang="en-US" sz="1400" dirty="0">
              <a:solidFill>
                <a:srgbClr val="FF0000"/>
              </a:solidFill>
            </a:endParaRPr>
          </a:p>
        </p:txBody>
      </p:sp>
      <p:sp>
        <p:nvSpPr>
          <p:cNvPr id="42" name="TextBox 41"/>
          <p:cNvSpPr txBox="1"/>
          <p:nvPr/>
        </p:nvSpPr>
        <p:spPr>
          <a:xfrm>
            <a:off x="3810000" y="4343400"/>
            <a:ext cx="673569" cy="307777"/>
          </a:xfrm>
          <a:prstGeom prst="rect">
            <a:avLst/>
          </a:prstGeom>
          <a:noFill/>
        </p:spPr>
        <p:txBody>
          <a:bodyPr wrap="none" rtlCol="0">
            <a:spAutoFit/>
          </a:bodyPr>
          <a:lstStyle/>
          <a:p>
            <a:r>
              <a:rPr lang="en-US" sz="1400" dirty="0" smtClean="0">
                <a:solidFill>
                  <a:srgbClr val="FF0000"/>
                </a:solidFill>
              </a:rPr>
              <a:t>BACK</a:t>
            </a:r>
            <a:endParaRPr lang="en-US" sz="1400" dirty="0">
              <a:solidFill>
                <a:srgbClr val="FF0000"/>
              </a:solidFill>
            </a:endParaRPr>
          </a:p>
        </p:txBody>
      </p:sp>
    </p:spTree>
    <p:extLst>
      <p:ext uri="{BB962C8B-B14F-4D97-AF65-F5344CB8AC3E}">
        <p14:creationId xmlns:p14="http://schemas.microsoft.com/office/powerpoint/2010/main" val="6551856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457200" y="-228600"/>
            <a:ext cx="7772400" cy="1470025"/>
          </a:xfrm>
        </p:spPr>
        <p:txBody>
          <a:bodyPr/>
          <a:lstStyle/>
          <a:p>
            <a:pPr eaLnBrk="1" hangingPunct="1"/>
            <a:r>
              <a:rPr lang="en-US" sz="2800" i="1">
                <a:latin typeface="Calibri" charset="0"/>
                <a:ea typeface="ＭＳ Ｐゴシック" charset="0"/>
                <a:cs typeface="ＭＳ Ｐゴシック" charset="0"/>
              </a:rPr>
              <a:t>Chem 108</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3200">
              <a:latin typeface="Calibri" charset="0"/>
              <a:ea typeface="ＭＳ Ｐゴシック" charset="0"/>
              <a:cs typeface="ＭＳ Ｐゴシック" charset="0"/>
            </a:endParaRPr>
          </a:p>
        </p:txBody>
      </p:sp>
      <p:sp>
        <p:nvSpPr>
          <p:cNvPr id="6" name="Subtitle 2"/>
          <p:cNvSpPr>
            <a:spLocks noGrp="1"/>
          </p:cNvSpPr>
          <p:nvPr>
            <p:ph type="subTitle" idx="1"/>
          </p:nvPr>
        </p:nvSpPr>
        <p:spPr>
          <a:xfrm>
            <a:off x="76200" y="5057775"/>
            <a:ext cx="8839200" cy="1571625"/>
          </a:xfrm>
        </p:spPr>
        <p:txBody>
          <a:bodyPr>
            <a:normAutofit/>
          </a:bodyPr>
          <a:lstStyle/>
          <a:p>
            <a:pPr marL="514350" indent="-514350" algn="l" eaLnBrk="1" hangingPunct="1">
              <a:lnSpc>
                <a:spcPct val="80000"/>
              </a:lnSpc>
              <a:buFont typeface="Arial" charset="0"/>
              <a:buChar char="•"/>
            </a:pPr>
            <a:r>
              <a:rPr lang="en-US" sz="2200" dirty="0" smtClean="0">
                <a:solidFill>
                  <a:srgbClr val="000000"/>
                </a:solidFill>
                <a:latin typeface="Calibri" charset="0"/>
                <a:ea typeface="ＭＳ Ｐゴシック" charset="0"/>
                <a:cs typeface="ＭＳ Ｐゴシック" charset="0"/>
              </a:rPr>
              <a:t>If you are on the roster &amp; signed in, select </a:t>
            </a:r>
            <a:r>
              <a:rPr lang="en-US" sz="2200" dirty="0">
                <a:solidFill>
                  <a:srgbClr val="000000"/>
                </a:solidFill>
                <a:latin typeface="Calibri" charset="0"/>
                <a:ea typeface="ＭＳ Ｐゴシック" charset="0"/>
                <a:cs typeface="ＭＳ Ｐゴシック" charset="0"/>
              </a:rPr>
              <a:t>one of the numbered lab stations in the above lab map and then move to that location. (1 per station</a:t>
            </a:r>
            <a:r>
              <a:rPr lang="en-US" sz="2200" dirty="0" smtClean="0">
                <a:solidFill>
                  <a:srgbClr val="000000"/>
                </a:solidFill>
                <a:latin typeface="Calibri" charset="0"/>
                <a:ea typeface="ＭＳ Ｐゴシック" charset="0"/>
                <a:cs typeface="ＭＳ Ｐゴシック" charset="0"/>
              </a:rPr>
              <a:t>)</a:t>
            </a: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p:txBody>
      </p:sp>
      <p:sp>
        <p:nvSpPr>
          <p:cNvPr id="16388" name="Rectangle 6">
            <a:hlinkClick r:id="rId2"/>
          </p:cNvPr>
          <p:cNvSpPr>
            <a:spLocks noChangeArrowheads="1"/>
          </p:cNvSpPr>
          <p:nvPr/>
        </p:nvSpPr>
        <p:spPr bwMode="auto">
          <a:xfrm>
            <a:off x="304800" y="4476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Lab Map</a:t>
            </a:r>
          </a:p>
        </p:txBody>
      </p:sp>
      <p:pic>
        <p:nvPicPr>
          <p:cNvPr id="16389" name="Picture 33" descr="Screen Shot 2018-07-20 at 8.12.1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791325"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93"/>
          <p:cNvGrpSpPr>
            <a:grpSpLocks/>
          </p:cNvGrpSpPr>
          <p:nvPr/>
        </p:nvGrpSpPr>
        <p:grpSpPr bwMode="auto">
          <a:xfrm>
            <a:off x="4724400" y="1905000"/>
            <a:ext cx="266700" cy="2057400"/>
            <a:chOff x="4533901" y="1814514"/>
            <a:chExt cx="266700" cy="2057400"/>
          </a:xfrm>
        </p:grpSpPr>
        <p:sp>
          <p:nvSpPr>
            <p:cNvPr id="16421" name="TextBox 8"/>
            <p:cNvSpPr txBox="1">
              <a:spLocks noChangeArrowheads="1"/>
            </p:cNvSpPr>
            <p:nvPr/>
          </p:nvSpPr>
          <p:spPr bwMode="auto">
            <a:xfrm>
              <a:off x="4533901" y="3595689"/>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5</a:t>
              </a:r>
            </a:p>
          </p:txBody>
        </p:sp>
        <p:sp>
          <p:nvSpPr>
            <p:cNvPr id="16422" name="TextBox 9"/>
            <p:cNvSpPr txBox="1">
              <a:spLocks noChangeArrowheads="1"/>
            </p:cNvSpPr>
            <p:nvPr/>
          </p:nvSpPr>
          <p:spPr bwMode="auto">
            <a:xfrm>
              <a:off x="4533901" y="293846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6</a:t>
              </a:r>
            </a:p>
          </p:txBody>
        </p:sp>
        <p:sp>
          <p:nvSpPr>
            <p:cNvPr id="16423" name="TextBox 10"/>
            <p:cNvSpPr txBox="1">
              <a:spLocks noChangeArrowheads="1"/>
            </p:cNvSpPr>
            <p:nvPr/>
          </p:nvSpPr>
          <p:spPr bwMode="auto">
            <a:xfrm>
              <a:off x="4533901" y="2347914"/>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7</a:t>
              </a:r>
            </a:p>
          </p:txBody>
        </p:sp>
        <p:sp>
          <p:nvSpPr>
            <p:cNvPr id="16424" name="TextBox 11"/>
            <p:cNvSpPr txBox="1">
              <a:spLocks noChangeArrowheads="1"/>
            </p:cNvSpPr>
            <p:nvPr/>
          </p:nvSpPr>
          <p:spPr bwMode="auto">
            <a:xfrm>
              <a:off x="4533901" y="181451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8</a:t>
              </a:r>
            </a:p>
          </p:txBody>
        </p:sp>
      </p:grpSp>
      <p:grpSp>
        <p:nvGrpSpPr>
          <p:cNvPr id="16391" name="Group 92"/>
          <p:cNvGrpSpPr>
            <a:grpSpLocks/>
          </p:cNvGrpSpPr>
          <p:nvPr/>
        </p:nvGrpSpPr>
        <p:grpSpPr bwMode="auto">
          <a:xfrm>
            <a:off x="5448300" y="1905000"/>
            <a:ext cx="266700" cy="2028825"/>
            <a:chOff x="5495925" y="1885950"/>
            <a:chExt cx="266700" cy="2028825"/>
          </a:xfrm>
        </p:grpSpPr>
        <p:sp>
          <p:nvSpPr>
            <p:cNvPr id="16417" name="TextBox 20"/>
            <p:cNvSpPr txBox="1">
              <a:spLocks noChangeArrowheads="1"/>
            </p:cNvSpPr>
            <p:nvPr/>
          </p:nvSpPr>
          <p:spPr bwMode="auto">
            <a:xfrm>
              <a:off x="5495925" y="36385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4</a:t>
              </a:r>
            </a:p>
          </p:txBody>
        </p:sp>
        <p:sp>
          <p:nvSpPr>
            <p:cNvPr id="16418" name="TextBox 21"/>
            <p:cNvSpPr txBox="1">
              <a:spLocks noChangeArrowheads="1"/>
            </p:cNvSpPr>
            <p:nvPr/>
          </p:nvSpPr>
          <p:spPr bwMode="auto">
            <a:xfrm>
              <a:off x="5495925" y="3028950"/>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3</a:t>
              </a:r>
            </a:p>
          </p:txBody>
        </p:sp>
        <p:sp>
          <p:nvSpPr>
            <p:cNvPr id="16419" name="TextBox 22"/>
            <p:cNvSpPr txBox="1">
              <a:spLocks noChangeArrowheads="1"/>
            </p:cNvSpPr>
            <p:nvPr/>
          </p:nvSpPr>
          <p:spPr bwMode="auto">
            <a:xfrm>
              <a:off x="5495925" y="2419350"/>
              <a:ext cx="266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a:t>
              </a:r>
            </a:p>
            <a:p>
              <a:pPr eaLnBrk="1" hangingPunct="1"/>
              <a:endParaRPr lang="en-US" sz="1200">
                <a:solidFill>
                  <a:schemeClr val="accent2"/>
                </a:solidFill>
              </a:endParaRPr>
            </a:p>
          </p:txBody>
        </p:sp>
        <p:sp>
          <p:nvSpPr>
            <p:cNvPr id="16420" name="TextBox 23"/>
            <p:cNvSpPr txBox="1">
              <a:spLocks noChangeArrowheads="1"/>
            </p:cNvSpPr>
            <p:nvPr/>
          </p:nvSpPr>
          <p:spPr bwMode="auto">
            <a:xfrm>
              <a:off x="5495925" y="18859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a:t>
              </a:r>
            </a:p>
          </p:txBody>
        </p:sp>
      </p:grpSp>
      <p:grpSp>
        <p:nvGrpSpPr>
          <p:cNvPr id="16392" name="Group 37"/>
          <p:cNvGrpSpPr>
            <a:grpSpLocks/>
          </p:cNvGrpSpPr>
          <p:nvPr/>
        </p:nvGrpSpPr>
        <p:grpSpPr bwMode="auto">
          <a:xfrm>
            <a:off x="3562350" y="1905000"/>
            <a:ext cx="476250" cy="2057400"/>
            <a:chOff x="3352801" y="1905000"/>
            <a:chExt cx="476250" cy="2057400"/>
          </a:xfrm>
        </p:grpSpPr>
        <p:sp>
          <p:nvSpPr>
            <p:cNvPr id="16413" name="TextBox 27"/>
            <p:cNvSpPr txBox="1">
              <a:spLocks noChangeArrowheads="1"/>
            </p:cNvSpPr>
            <p:nvPr/>
          </p:nvSpPr>
          <p:spPr bwMode="auto">
            <a:xfrm>
              <a:off x="3352801" y="3686175"/>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13</a:t>
              </a:r>
            </a:p>
          </p:txBody>
        </p:sp>
        <p:sp>
          <p:nvSpPr>
            <p:cNvPr id="16414" name="TextBox 28"/>
            <p:cNvSpPr txBox="1">
              <a:spLocks noChangeArrowheads="1"/>
            </p:cNvSpPr>
            <p:nvPr/>
          </p:nvSpPr>
          <p:spPr bwMode="auto">
            <a:xfrm>
              <a:off x="3352801" y="3074987"/>
              <a:ext cx="476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14</a:t>
              </a:r>
            </a:p>
          </p:txBody>
        </p:sp>
        <p:sp>
          <p:nvSpPr>
            <p:cNvPr id="16415" name="TextBox 29"/>
            <p:cNvSpPr txBox="1">
              <a:spLocks noChangeArrowheads="1"/>
            </p:cNvSpPr>
            <p:nvPr/>
          </p:nvSpPr>
          <p:spPr bwMode="auto">
            <a:xfrm>
              <a:off x="3352801" y="2444752"/>
              <a:ext cx="4762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15</a:t>
              </a:r>
            </a:p>
          </p:txBody>
        </p:sp>
        <p:sp>
          <p:nvSpPr>
            <p:cNvPr id="16416" name="TextBox 30"/>
            <p:cNvSpPr txBox="1">
              <a:spLocks noChangeArrowheads="1"/>
            </p:cNvSpPr>
            <p:nvPr/>
          </p:nvSpPr>
          <p:spPr bwMode="auto">
            <a:xfrm>
              <a:off x="3352801" y="1905000"/>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16</a:t>
              </a:r>
            </a:p>
          </p:txBody>
        </p:sp>
      </p:grpSp>
      <p:grpSp>
        <p:nvGrpSpPr>
          <p:cNvPr id="16393" name="Group 36"/>
          <p:cNvGrpSpPr>
            <a:grpSpLocks/>
          </p:cNvGrpSpPr>
          <p:nvPr/>
        </p:nvGrpSpPr>
        <p:grpSpPr bwMode="auto">
          <a:xfrm>
            <a:off x="4267200" y="1905000"/>
            <a:ext cx="533400" cy="2057400"/>
            <a:chOff x="4029076" y="1905000"/>
            <a:chExt cx="533400" cy="2057400"/>
          </a:xfrm>
        </p:grpSpPr>
        <p:sp>
          <p:nvSpPr>
            <p:cNvPr id="16409" name="TextBox 31"/>
            <p:cNvSpPr txBox="1">
              <a:spLocks noChangeArrowheads="1"/>
            </p:cNvSpPr>
            <p:nvPr/>
          </p:nvSpPr>
          <p:spPr bwMode="auto">
            <a:xfrm>
              <a:off x="4029076" y="36861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12</a:t>
              </a:r>
            </a:p>
          </p:txBody>
        </p:sp>
        <p:sp>
          <p:nvSpPr>
            <p:cNvPr id="16410" name="TextBox 32"/>
            <p:cNvSpPr txBox="1">
              <a:spLocks noChangeArrowheads="1"/>
            </p:cNvSpPr>
            <p:nvPr/>
          </p:nvSpPr>
          <p:spPr bwMode="auto">
            <a:xfrm>
              <a:off x="4029076" y="30765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11</a:t>
              </a:r>
            </a:p>
          </p:txBody>
        </p:sp>
        <p:sp>
          <p:nvSpPr>
            <p:cNvPr id="16411" name="TextBox 33"/>
            <p:cNvSpPr txBox="1">
              <a:spLocks noChangeArrowheads="1"/>
            </p:cNvSpPr>
            <p:nvPr/>
          </p:nvSpPr>
          <p:spPr bwMode="auto">
            <a:xfrm>
              <a:off x="4029076" y="2444752"/>
              <a:ext cx="533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10</a:t>
              </a:r>
            </a:p>
            <a:p>
              <a:pPr eaLnBrk="1" hangingPunct="1"/>
              <a:endParaRPr lang="en-US" sz="1200">
                <a:solidFill>
                  <a:schemeClr val="accent2"/>
                </a:solidFill>
              </a:endParaRPr>
            </a:p>
          </p:txBody>
        </p:sp>
        <p:sp>
          <p:nvSpPr>
            <p:cNvPr id="16412" name="TextBox 34"/>
            <p:cNvSpPr txBox="1">
              <a:spLocks noChangeArrowheads="1"/>
            </p:cNvSpPr>
            <p:nvPr/>
          </p:nvSpPr>
          <p:spPr bwMode="auto">
            <a:xfrm>
              <a:off x="4029076" y="190500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9</a:t>
              </a:r>
            </a:p>
          </p:txBody>
        </p:sp>
      </p:grpSp>
      <p:grpSp>
        <p:nvGrpSpPr>
          <p:cNvPr id="16394" name="Group 38"/>
          <p:cNvGrpSpPr>
            <a:grpSpLocks/>
          </p:cNvGrpSpPr>
          <p:nvPr/>
        </p:nvGrpSpPr>
        <p:grpSpPr bwMode="auto">
          <a:xfrm>
            <a:off x="2495550" y="1905000"/>
            <a:ext cx="476250" cy="2057400"/>
            <a:chOff x="2343151" y="1982789"/>
            <a:chExt cx="476250" cy="2057400"/>
          </a:xfrm>
        </p:grpSpPr>
        <p:sp>
          <p:nvSpPr>
            <p:cNvPr id="16405" name="TextBox 47"/>
            <p:cNvSpPr txBox="1">
              <a:spLocks noChangeArrowheads="1"/>
            </p:cNvSpPr>
            <p:nvPr/>
          </p:nvSpPr>
          <p:spPr bwMode="auto">
            <a:xfrm>
              <a:off x="2343151" y="37639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21</a:t>
              </a:r>
            </a:p>
          </p:txBody>
        </p:sp>
        <p:sp>
          <p:nvSpPr>
            <p:cNvPr id="16406" name="TextBox 48"/>
            <p:cNvSpPr txBox="1">
              <a:spLocks noChangeArrowheads="1"/>
            </p:cNvSpPr>
            <p:nvPr/>
          </p:nvSpPr>
          <p:spPr bwMode="auto">
            <a:xfrm>
              <a:off x="2343151" y="31543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22</a:t>
              </a:r>
            </a:p>
          </p:txBody>
        </p:sp>
        <p:sp>
          <p:nvSpPr>
            <p:cNvPr id="16407" name="TextBox 49"/>
            <p:cNvSpPr txBox="1">
              <a:spLocks noChangeArrowheads="1"/>
            </p:cNvSpPr>
            <p:nvPr/>
          </p:nvSpPr>
          <p:spPr bwMode="auto">
            <a:xfrm>
              <a:off x="2343151" y="2492377"/>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23</a:t>
              </a:r>
            </a:p>
          </p:txBody>
        </p:sp>
        <p:sp>
          <p:nvSpPr>
            <p:cNvPr id="16408" name="TextBox 50"/>
            <p:cNvSpPr txBox="1">
              <a:spLocks noChangeArrowheads="1"/>
            </p:cNvSpPr>
            <p:nvPr/>
          </p:nvSpPr>
          <p:spPr bwMode="auto">
            <a:xfrm>
              <a:off x="2343151" y="1982789"/>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24</a:t>
              </a:r>
            </a:p>
          </p:txBody>
        </p:sp>
      </p:grpSp>
      <p:grpSp>
        <p:nvGrpSpPr>
          <p:cNvPr id="16395" name="Group 56"/>
          <p:cNvGrpSpPr>
            <a:grpSpLocks/>
          </p:cNvGrpSpPr>
          <p:nvPr/>
        </p:nvGrpSpPr>
        <p:grpSpPr bwMode="auto">
          <a:xfrm>
            <a:off x="3200400" y="1905000"/>
            <a:ext cx="533400" cy="2057400"/>
            <a:chOff x="5543550" y="2092048"/>
            <a:chExt cx="533400" cy="2057929"/>
          </a:xfrm>
        </p:grpSpPr>
        <p:sp>
          <p:nvSpPr>
            <p:cNvPr id="16401" name="TextBox 51"/>
            <p:cNvSpPr txBox="1">
              <a:spLocks noChangeArrowheads="1"/>
            </p:cNvSpPr>
            <p:nvPr/>
          </p:nvSpPr>
          <p:spPr bwMode="auto">
            <a:xfrm>
              <a:off x="5543550" y="387297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20</a:t>
              </a:r>
            </a:p>
          </p:txBody>
        </p:sp>
        <p:sp>
          <p:nvSpPr>
            <p:cNvPr id="16402" name="TextBox 52"/>
            <p:cNvSpPr txBox="1">
              <a:spLocks noChangeArrowheads="1"/>
            </p:cNvSpPr>
            <p:nvPr/>
          </p:nvSpPr>
          <p:spPr bwMode="auto">
            <a:xfrm>
              <a:off x="5543550" y="3263222"/>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19</a:t>
              </a:r>
            </a:p>
          </p:txBody>
        </p:sp>
        <p:sp>
          <p:nvSpPr>
            <p:cNvPr id="16403" name="TextBox 53"/>
            <p:cNvSpPr txBox="1">
              <a:spLocks noChangeArrowheads="1"/>
            </p:cNvSpPr>
            <p:nvPr/>
          </p:nvSpPr>
          <p:spPr bwMode="auto">
            <a:xfrm>
              <a:off x="5543550" y="2615406"/>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18</a:t>
              </a:r>
            </a:p>
            <a:p>
              <a:pPr eaLnBrk="1" hangingPunct="1"/>
              <a:endParaRPr lang="en-US" sz="1200">
                <a:solidFill>
                  <a:schemeClr val="accent2"/>
                </a:solidFill>
              </a:endParaRPr>
            </a:p>
          </p:txBody>
        </p:sp>
        <p:sp>
          <p:nvSpPr>
            <p:cNvPr id="16404" name="TextBox 54"/>
            <p:cNvSpPr txBox="1">
              <a:spLocks noChangeArrowheads="1"/>
            </p:cNvSpPr>
            <p:nvPr/>
          </p:nvSpPr>
          <p:spPr bwMode="auto">
            <a:xfrm>
              <a:off x="5543550" y="209204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17</a:t>
              </a:r>
            </a:p>
          </p:txBody>
        </p:sp>
      </p:grpSp>
      <p:grpSp>
        <p:nvGrpSpPr>
          <p:cNvPr id="16396" name="Group 39"/>
          <p:cNvGrpSpPr>
            <a:grpSpLocks/>
          </p:cNvGrpSpPr>
          <p:nvPr/>
        </p:nvGrpSpPr>
        <p:grpSpPr bwMode="auto">
          <a:xfrm>
            <a:off x="2133600" y="1905000"/>
            <a:ext cx="533400" cy="2057400"/>
            <a:chOff x="1809751" y="2054226"/>
            <a:chExt cx="533400" cy="2057400"/>
          </a:xfrm>
        </p:grpSpPr>
        <p:sp>
          <p:nvSpPr>
            <p:cNvPr id="16397" name="TextBox 58"/>
            <p:cNvSpPr txBox="1">
              <a:spLocks noChangeArrowheads="1"/>
            </p:cNvSpPr>
            <p:nvPr/>
          </p:nvSpPr>
          <p:spPr bwMode="auto">
            <a:xfrm>
              <a:off x="1809751" y="3835401"/>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28</a:t>
              </a:r>
            </a:p>
          </p:txBody>
        </p:sp>
        <p:sp>
          <p:nvSpPr>
            <p:cNvPr id="16398" name="TextBox 59"/>
            <p:cNvSpPr txBox="1">
              <a:spLocks noChangeArrowheads="1"/>
            </p:cNvSpPr>
            <p:nvPr/>
          </p:nvSpPr>
          <p:spPr bwMode="auto">
            <a:xfrm>
              <a:off x="1809751" y="3224214"/>
              <a:ext cx="533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27</a:t>
              </a:r>
            </a:p>
          </p:txBody>
        </p:sp>
        <p:sp>
          <p:nvSpPr>
            <p:cNvPr id="16399" name="TextBox 60"/>
            <p:cNvSpPr txBox="1">
              <a:spLocks noChangeArrowheads="1"/>
            </p:cNvSpPr>
            <p:nvPr/>
          </p:nvSpPr>
          <p:spPr bwMode="auto">
            <a:xfrm>
              <a:off x="1809751" y="2549526"/>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26</a:t>
              </a:r>
            </a:p>
            <a:p>
              <a:pPr eaLnBrk="1" hangingPunct="1"/>
              <a:endParaRPr lang="en-US" sz="1200">
                <a:solidFill>
                  <a:schemeClr val="accent2"/>
                </a:solidFill>
              </a:endParaRPr>
            </a:p>
          </p:txBody>
        </p:sp>
        <p:sp>
          <p:nvSpPr>
            <p:cNvPr id="16400" name="TextBox 61"/>
            <p:cNvSpPr txBox="1">
              <a:spLocks noChangeArrowheads="1"/>
            </p:cNvSpPr>
            <p:nvPr/>
          </p:nvSpPr>
          <p:spPr bwMode="auto">
            <a:xfrm>
              <a:off x="1809751" y="2054226"/>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25</a:t>
              </a:r>
            </a:p>
          </p:txBody>
        </p:sp>
      </p:grpSp>
      <p:sp>
        <p:nvSpPr>
          <p:cNvPr id="2" name="TextBox 1"/>
          <p:cNvSpPr txBox="1"/>
          <p:nvPr/>
        </p:nvSpPr>
        <p:spPr>
          <a:xfrm>
            <a:off x="3657600" y="1295400"/>
            <a:ext cx="800219" cy="307777"/>
          </a:xfrm>
          <a:prstGeom prst="rect">
            <a:avLst/>
          </a:prstGeom>
          <a:noFill/>
        </p:spPr>
        <p:txBody>
          <a:bodyPr wrap="none" rtlCol="0">
            <a:spAutoFit/>
          </a:bodyPr>
          <a:lstStyle/>
          <a:p>
            <a:r>
              <a:rPr lang="en-US" sz="1400" dirty="0" smtClean="0">
                <a:solidFill>
                  <a:srgbClr val="FF0000"/>
                </a:solidFill>
              </a:rPr>
              <a:t>FRONT</a:t>
            </a:r>
            <a:endParaRPr lang="en-US" sz="1400" dirty="0">
              <a:solidFill>
                <a:srgbClr val="FF0000"/>
              </a:solidFill>
            </a:endParaRPr>
          </a:p>
        </p:txBody>
      </p:sp>
      <p:sp>
        <p:nvSpPr>
          <p:cNvPr id="42" name="TextBox 41"/>
          <p:cNvSpPr txBox="1"/>
          <p:nvPr/>
        </p:nvSpPr>
        <p:spPr>
          <a:xfrm>
            <a:off x="3810000" y="4343400"/>
            <a:ext cx="673569" cy="307777"/>
          </a:xfrm>
          <a:prstGeom prst="rect">
            <a:avLst/>
          </a:prstGeom>
          <a:noFill/>
        </p:spPr>
        <p:txBody>
          <a:bodyPr wrap="none" rtlCol="0">
            <a:spAutoFit/>
          </a:bodyPr>
          <a:lstStyle/>
          <a:p>
            <a:r>
              <a:rPr lang="en-US" sz="1400" dirty="0" smtClean="0">
                <a:solidFill>
                  <a:srgbClr val="FF0000"/>
                </a:solidFill>
              </a:rPr>
              <a:t>BACK</a:t>
            </a:r>
            <a:endParaRPr lang="en-US" sz="1400" dirty="0">
              <a:solidFill>
                <a:srgbClr val="FF0000"/>
              </a:solidFill>
            </a:endParaRPr>
          </a:p>
        </p:txBody>
      </p:sp>
      <p:sp>
        <p:nvSpPr>
          <p:cNvPr id="3" name="Rectangle 2"/>
          <p:cNvSpPr/>
          <p:nvPr/>
        </p:nvSpPr>
        <p:spPr>
          <a:xfrm>
            <a:off x="76200" y="5941852"/>
            <a:ext cx="8839200" cy="916148"/>
          </a:xfrm>
          <a:prstGeom prst="rect">
            <a:avLst/>
          </a:prstGeom>
        </p:spPr>
        <p:txBody>
          <a:bodyPr wrap="square">
            <a:spAutoFit/>
          </a:bodyPr>
          <a:lstStyle/>
          <a:p>
            <a:pPr marL="514350" indent="-514350">
              <a:lnSpc>
                <a:spcPct val="80000"/>
              </a:lnSpc>
              <a:buFont typeface="Arial" charset="0"/>
              <a:buChar char="•"/>
            </a:pPr>
            <a:r>
              <a:rPr lang="en-US" sz="2200" dirty="0">
                <a:solidFill>
                  <a:srgbClr val="000000"/>
                </a:solidFill>
                <a:latin typeface="Calibri" charset="0"/>
              </a:rPr>
              <a:t>Introduce yourself to one or more of the classmates around your station; Describe what other courses you are taking this semester to them and learn what your classmate(s) is (are) taking.</a:t>
            </a:r>
          </a:p>
        </p:txBody>
      </p:sp>
    </p:spTree>
    <p:extLst>
      <p:ext uri="{BB962C8B-B14F-4D97-AF65-F5344CB8AC3E}">
        <p14:creationId xmlns:p14="http://schemas.microsoft.com/office/powerpoint/2010/main" val="28606320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a:xfrm>
            <a:off x="685800" y="-381000"/>
            <a:ext cx="7772400" cy="1470025"/>
          </a:xfrm>
        </p:spPr>
        <p:txBody>
          <a:bodyPr/>
          <a:lstStyle/>
          <a:p>
            <a:pPr eaLnBrk="1" hangingPunct="1"/>
            <a:r>
              <a:rPr lang="en-US">
                <a:latin typeface="Calibri" charset="0"/>
                <a:ea typeface="ＭＳ Ｐゴシック" charset="0"/>
                <a:cs typeface="ＭＳ Ｐゴシック" charset="0"/>
              </a:rPr>
              <a:t>Chem 108: Lab</a:t>
            </a:r>
          </a:p>
        </p:txBody>
      </p:sp>
      <p:sp>
        <p:nvSpPr>
          <p:cNvPr id="17411" name="Rectangle 3"/>
          <p:cNvSpPr>
            <a:spLocks noChangeArrowheads="1"/>
          </p:cNvSpPr>
          <p:nvPr/>
        </p:nvSpPr>
        <p:spPr bwMode="auto">
          <a:xfrm>
            <a:off x="685800" y="5965825"/>
            <a:ext cx="79073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r>
              <a:rPr lang="en-US" sz="2000" dirty="0"/>
              <a:t>Refer to [</a:t>
            </a:r>
            <a:r>
              <a:rPr lang="en-US" sz="2000" b="1" i="1" dirty="0">
                <a:solidFill>
                  <a:srgbClr val="604A7B"/>
                </a:solidFill>
              </a:rPr>
              <a:t>Lab Notes:</a:t>
            </a:r>
            <a:r>
              <a:rPr lang="en-US" sz="2000" dirty="0"/>
              <a:t> Week #1 </a:t>
            </a:r>
            <a:r>
              <a:rPr lang="en-US" sz="2000" dirty="0" err="1"/>
              <a:t>Powerpoint</a:t>
            </a:r>
            <a:r>
              <a:rPr lang="en-US" sz="2000" dirty="0"/>
              <a:t> link] for today</a:t>
            </a:r>
            <a:r>
              <a:rPr lang="ja-JP" altLang="en-US" sz="2000" dirty="0"/>
              <a:t>’</a:t>
            </a:r>
            <a:r>
              <a:rPr lang="en-US" sz="2000" dirty="0"/>
              <a:t>s lab.</a:t>
            </a:r>
          </a:p>
          <a:p>
            <a:pPr marL="514350" indent="-514350" algn="ctr"/>
            <a:r>
              <a:rPr lang="en-US" sz="2000" i="1" dirty="0"/>
              <a:t>Links for subsequent labs will be provided throughout the semester.</a:t>
            </a:r>
          </a:p>
        </p:txBody>
      </p:sp>
      <p:sp>
        <p:nvSpPr>
          <p:cNvPr id="17412" name="Rectangle 12">
            <a:hlinkClick r:id="rId2"/>
          </p:cNvPr>
          <p:cNvSpPr>
            <a:spLocks noChangeArrowheads="1"/>
          </p:cNvSpPr>
          <p:nvPr/>
        </p:nvSpPr>
        <p:spPr bwMode="auto">
          <a:xfrm>
            <a:off x="381000" y="6858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-s19.html</a:t>
            </a:r>
            <a:endParaRPr lang="en-US" sz="1800" dirty="0"/>
          </a:p>
        </p:txBody>
      </p:sp>
      <p:sp>
        <p:nvSpPr>
          <p:cNvPr id="17414" name="TextBox 6"/>
          <p:cNvSpPr txBox="1">
            <a:spLocks noChangeArrowheads="1"/>
          </p:cNvSpPr>
          <p:nvPr/>
        </p:nvSpPr>
        <p:spPr bwMode="auto">
          <a:xfrm>
            <a:off x="4191000" y="1371600"/>
            <a:ext cx="137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Monday</a:t>
            </a:r>
          </a:p>
        </p:txBody>
      </p:sp>
      <p:sp>
        <p:nvSpPr>
          <p:cNvPr id="17415" name="TextBox 7"/>
          <p:cNvSpPr txBox="1">
            <a:spLocks noChangeArrowheads="1"/>
          </p:cNvSpPr>
          <p:nvPr/>
        </p:nvSpPr>
        <p:spPr bwMode="auto">
          <a:xfrm>
            <a:off x="6629400" y="1371600"/>
            <a:ext cx="137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Wednesday</a:t>
            </a:r>
          </a:p>
        </p:txBody>
      </p:sp>
      <p:sp>
        <p:nvSpPr>
          <p:cNvPr id="8" name="TextBox 7"/>
          <p:cNvSpPr txBox="1"/>
          <p:nvPr/>
        </p:nvSpPr>
        <p:spPr>
          <a:xfrm>
            <a:off x="326391" y="1718608"/>
            <a:ext cx="2874009" cy="1938992"/>
          </a:xfrm>
          <a:prstGeom prst="rect">
            <a:avLst/>
          </a:prstGeom>
          <a:noFill/>
        </p:spPr>
        <p:txBody>
          <a:bodyPr wrap="square" rtlCol="0">
            <a:spAutoFit/>
          </a:bodyPr>
          <a:lstStyle/>
          <a:p>
            <a:r>
              <a:rPr lang="en-US" b="1" dirty="0" smtClean="0">
                <a:solidFill>
                  <a:srgbClr val="FF0000"/>
                </a:solidFill>
              </a:rPr>
              <a:t>Take out your smart phone or get a laptop from the front of the lab.</a:t>
            </a:r>
            <a:endParaRPr lang="en-US" b="1" dirty="0">
              <a:solidFill>
                <a:srgbClr val="FF0000"/>
              </a:solidFill>
            </a:endParaRPr>
          </a:p>
        </p:txBody>
      </p:sp>
      <p:grpSp>
        <p:nvGrpSpPr>
          <p:cNvPr id="9" name="Group 8"/>
          <p:cNvGrpSpPr/>
          <p:nvPr/>
        </p:nvGrpSpPr>
        <p:grpSpPr>
          <a:xfrm>
            <a:off x="-1600200" y="4167304"/>
            <a:ext cx="8458200" cy="1570037"/>
            <a:chOff x="114300" y="4167304"/>
            <a:chExt cx="8458200" cy="1570037"/>
          </a:xfrm>
        </p:grpSpPr>
        <p:sp>
          <p:nvSpPr>
            <p:cNvPr id="10" name="TextBox 2"/>
            <p:cNvSpPr txBox="1">
              <a:spLocks noChangeArrowheads="1"/>
            </p:cNvSpPr>
            <p:nvPr/>
          </p:nvSpPr>
          <p:spPr bwMode="auto">
            <a:xfrm>
              <a:off x="1714500" y="4167304"/>
              <a:ext cx="3886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Open DVC </a:t>
              </a:r>
              <a:r>
                <a:rPr lang="en-US" dirty="0" err="1"/>
                <a:t>wifi</a:t>
              </a:r>
              <a:r>
                <a:rPr lang="en-US" dirty="0"/>
                <a:t>.</a:t>
              </a:r>
            </a:p>
            <a:p>
              <a:pPr eaLnBrk="1" hangingPunct="1"/>
              <a:r>
                <a:rPr lang="en-US" dirty="0"/>
                <a:t>Connect to the Internet.</a:t>
              </a:r>
            </a:p>
            <a:p>
              <a:pPr eaLnBrk="1" hangingPunct="1"/>
              <a:r>
                <a:rPr lang="en-US" dirty="0">
                  <a:solidFill>
                    <a:srgbClr val="FF0000"/>
                  </a:solidFill>
                </a:rPr>
                <a:t>Go to:</a:t>
              </a:r>
            </a:p>
            <a:p>
              <a:pPr eaLnBrk="1" hangingPunct="1"/>
              <a:endParaRPr lang="en-US" dirty="0"/>
            </a:p>
          </p:txBody>
        </p:sp>
        <p:sp>
          <p:nvSpPr>
            <p:cNvPr id="11" name="Rectangle 6">
              <a:hlinkClick r:id="rId3"/>
            </p:cNvPr>
            <p:cNvSpPr>
              <a:spLocks noChangeArrowheads="1"/>
            </p:cNvSpPr>
            <p:nvPr/>
          </p:nvSpPr>
          <p:spPr bwMode="auto">
            <a:xfrm>
              <a:off x="114300" y="5257800"/>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http://chemconnections.org/general/chem108/</a:t>
              </a:r>
            </a:p>
          </p:txBody>
        </p:sp>
      </p:grpSp>
      <p:sp>
        <p:nvSpPr>
          <p:cNvPr id="12" name="Rectangle 11"/>
          <p:cNvSpPr/>
          <p:nvPr/>
        </p:nvSpPr>
        <p:spPr>
          <a:xfrm>
            <a:off x="5985642" y="5257800"/>
            <a:ext cx="2351926" cy="707886"/>
          </a:xfrm>
          <a:prstGeom prst="rect">
            <a:avLst/>
          </a:prstGeom>
        </p:spPr>
        <p:txBody>
          <a:bodyPr wrap="none">
            <a:spAutoFit/>
          </a:bodyPr>
          <a:lstStyle/>
          <a:p>
            <a:pPr algn="ctr"/>
            <a:r>
              <a:rPr lang="en-US" sz="2000" b="1" dirty="0" smtClean="0">
                <a:solidFill>
                  <a:srgbClr val="FF0000"/>
                </a:solidFill>
              </a:rPr>
              <a:t>Click on Calendar</a:t>
            </a:r>
          </a:p>
          <a:p>
            <a:pPr algn="ctr"/>
            <a:r>
              <a:rPr lang="en-US" sz="2000" b="1" dirty="0" smtClean="0">
                <a:solidFill>
                  <a:srgbClr val="FF0000"/>
                </a:solidFill>
              </a:rPr>
              <a:t>link</a:t>
            </a:r>
            <a:endParaRPr lang="en-US" sz="2000" dirty="0"/>
          </a:p>
        </p:txBody>
      </p:sp>
      <p:pic>
        <p:nvPicPr>
          <p:cNvPr id="3" name="Picture 2" descr="Screen Shot 2019-01-18 at 1.56.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6395" y="1718608"/>
            <a:ext cx="5264205" cy="3454400"/>
          </a:xfrm>
          <a:prstGeom prst="rect">
            <a:avLst/>
          </a:prstGeom>
          <a:ln>
            <a:solidFill>
              <a:schemeClr val="tx1">
                <a:lumMod val="50000"/>
                <a:lumOff val="50000"/>
              </a:schemeClr>
            </a:solidFill>
          </a:ln>
        </p:spPr>
      </p:pic>
    </p:spTree>
    <p:extLst>
      <p:ext uri="{BB962C8B-B14F-4D97-AF65-F5344CB8AC3E}">
        <p14:creationId xmlns:p14="http://schemas.microsoft.com/office/powerpoint/2010/main" val="350221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52400"/>
            <a:ext cx="8229600" cy="1447800"/>
          </a:xfrm>
        </p:spPr>
        <p:txBody>
          <a:bodyPr/>
          <a:lstStyle/>
          <a:p>
            <a:pPr eaLnBrk="1" hangingPunct="1"/>
            <a:r>
              <a:rPr lang="en-US">
                <a:solidFill>
                  <a:srgbClr val="FF0000"/>
                </a:solidFill>
                <a:latin typeface="Calibri" charset="0"/>
                <a:ea typeface="ＭＳ Ｐゴシック" charset="0"/>
                <a:cs typeface="ＭＳ Ｐゴシック" charset="0"/>
              </a:rPr>
              <a:t>Doing: </a:t>
            </a:r>
            <a:r>
              <a:rPr lang="en-US">
                <a:solidFill>
                  <a:srgbClr val="9D3A2D"/>
                </a:solidFill>
                <a:latin typeface="Calibri" charset="0"/>
                <a:ea typeface="ＭＳ Ｐゴシック" charset="0"/>
                <a:cs typeface="ＭＳ Ｐゴシック" charset="0"/>
              </a:rPr>
              <a:t>Lab Experiments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Safety</a:t>
            </a:r>
            <a:r>
              <a:rPr lang="en-US" sz="2400">
                <a:latin typeface="Calibri" charset="0"/>
                <a:ea typeface="ＭＳ Ｐゴシック" charset="0"/>
                <a:cs typeface="ＭＳ Ｐゴシック" charset="0"/>
              </a:rPr>
              <a:t/>
            </a:r>
            <a:br>
              <a:rPr lang="en-US" sz="24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(Video &amp; Handout) </a:t>
            </a:r>
          </a:p>
        </p:txBody>
      </p:sp>
      <p:sp>
        <p:nvSpPr>
          <p:cNvPr id="18435" name="Rectangle 12">
            <a:hlinkClick r:id="rId3"/>
          </p:cNvPr>
          <p:cNvSpPr>
            <a:spLocks noChangeArrowheads="1"/>
          </p:cNvSpPr>
          <p:nvPr/>
        </p:nvSpPr>
        <p:spPr bwMode="auto">
          <a:xfrm>
            <a:off x="152400" y="16002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http://chemconnections.org/general/chem108/Lab/Safety_focus_ques-18.pdf</a:t>
            </a:r>
          </a:p>
        </p:txBody>
      </p:sp>
      <p:sp>
        <p:nvSpPr>
          <p:cNvPr id="14" name="Rectangle 13"/>
          <p:cNvSpPr>
            <a:spLocks noChangeArrowheads="1"/>
          </p:cNvSpPr>
          <p:nvPr/>
        </p:nvSpPr>
        <p:spPr bwMode="auto">
          <a:xfrm>
            <a:off x="381000" y="5791200"/>
            <a:ext cx="8686800" cy="646113"/>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1800" b="1" i="1">
                <a:solidFill>
                  <a:srgbClr val="953735"/>
                </a:solidFill>
              </a:rPr>
              <a:t>Have map page signed by Dr. R. before leaving Lab today</a:t>
            </a:r>
            <a:r>
              <a:rPr lang="en-US" sz="1800">
                <a:solidFill>
                  <a:srgbClr val="953735"/>
                </a:solidFill>
              </a:rPr>
              <a:t>. </a:t>
            </a:r>
            <a:br>
              <a:rPr lang="en-US" sz="1800">
                <a:solidFill>
                  <a:srgbClr val="953735"/>
                </a:solidFill>
              </a:rPr>
            </a:br>
            <a:r>
              <a:rPr lang="en-US" sz="1800">
                <a:solidFill>
                  <a:srgbClr val="953735"/>
                </a:solidFill>
              </a:rPr>
              <a:t>Completed handout due Week #2 before beginning experiment.</a:t>
            </a:r>
          </a:p>
        </p:txBody>
      </p:sp>
      <p:pic>
        <p:nvPicPr>
          <p:cNvPr id="18437" name="Picture 6" descr="Screen Shot 2018-07-20 at 8.52.2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6413" y="2057400"/>
            <a:ext cx="27336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Screen Shot 2018-07-20 at 8.55.41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2133600"/>
            <a:ext cx="29051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388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1447800"/>
          </a:xfrm>
        </p:spPr>
        <p:txBody>
          <a:bodyPr/>
          <a:lstStyle/>
          <a:p>
            <a:pPr eaLnBrk="1" hangingPunct="1"/>
            <a:r>
              <a:rPr lang="en-US">
                <a:solidFill>
                  <a:srgbClr val="FF0000"/>
                </a:solidFill>
                <a:latin typeface="Calibri" charset="0"/>
                <a:ea typeface="ＭＳ Ｐゴシック" charset="0"/>
                <a:cs typeface="ＭＳ Ｐゴシック" charset="0"/>
              </a:rPr>
              <a:t>Doing: </a:t>
            </a:r>
            <a:r>
              <a:rPr lang="en-US">
                <a:solidFill>
                  <a:srgbClr val="9D3A2D"/>
                </a:solidFill>
                <a:latin typeface="Calibri" charset="0"/>
                <a:ea typeface="ＭＳ Ｐゴシック" charset="0"/>
                <a:cs typeface="ＭＳ Ｐゴシック" charset="0"/>
              </a:rPr>
              <a:t>Lab Experiments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Safety</a:t>
            </a:r>
            <a:r>
              <a:rPr lang="en-US" sz="2400">
                <a:latin typeface="Calibri" charset="0"/>
                <a:ea typeface="ＭＳ Ｐゴシック" charset="0"/>
                <a:cs typeface="ＭＳ Ｐゴシック" charset="0"/>
              </a:rPr>
              <a:t/>
            </a:r>
            <a:br>
              <a:rPr lang="en-US" sz="24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(Video &amp; Handout) </a:t>
            </a:r>
          </a:p>
        </p:txBody>
      </p:sp>
      <p:sp>
        <p:nvSpPr>
          <p:cNvPr id="20483" name="Rectangle 12">
            <a:hlinkClick r:id="rId3"/>
          </p:cNvPr>
          <p:cNvSpPr>
            <a:spLocks noChangeArrowheads="1"/>
          </p:cNvSpPr>
          <p:nvPr/>
        </p:nvSpPr>
        <p:spPr bwMode="auto">
          <a:xfrm>
            <a:off x="381000" y="1600200"/>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http://chemconnections.org/general/movies/Safety_Video.mp4/Safety_focus_ques-17.pdf</a:t>
            </a:r>
          </a:p>
        </p:txBody>
      </p:sp>
      <p:pic>
        <p:nvPicPr>
          <p:cNvPr id="20484" name="Picture 6" descr="Screen Shot 2017-07-10 at 5.13.10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981200"/>
            <a:ext cx="564515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9358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2531" name="Rectangle 10"/>
          <p:cNvSpPr>
            <a:spLocks noChangeArrowheads="1"/>
          </p:cNvSpPr>
          <p:nvPr/>
        </p:nvSpPr>
        <p:spPr bwMode="auto">
          <a:xfrm>
            <a:off x="3048000" y="2743200"/>
            <a:ext cx="6096000"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800" dirty="0"/>
              <a:t>Follow instructions</a:t>
            </a:r>
          </a:p>
        </p:txBody>
      </p:sp>
      <p:pic>
        <p:nvPicPr>
          <p:cNvPr id="22532" name="Picture 4" descr="Lab Manual Cov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3297238" cy="426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7503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pic>
        <p:nvPicPr>
          <p:cNvPr id="22532" name="Picture 4" descr="Lab Manual Cov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3297238" cy="426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00600" y="2849940"/>
            <a:ext cx="3657600" cy="1569660"/>
          </a:xfrm>
          <a:prstGeom prst="rect">
            <a:avLst/>
          </a:prstGeom>
          <a:noFill/>
        </p:spPr>
        <p:txBody>
          <a:bodyPr wrap="square" rtlCol="0">
            <a:spAutoFit/>
          </a:bodyPr>
          <a:lstStyle/>
          <a:p>
            <a:r>
              <a:rPr lang="en-US" b="1" dirty="0" smtClean="0">
                <a:solidFill>
                  <a:srgbClr val="FF0000"/>
                </a:solidFill>
              </a:rPr>
              <a:t>PURCHASE a copy of the Lab Manual @ the DVC Bookstore before the next lab.</a:t>
            </a:r>
            <a:endParaRPr lang="en-US" b="1" dirty="0">
              <a:solidFill>
                <a:srgbClr val="FF0000"/>
              </a:solidFill>
            </a:endParaRPr>
          </a:p>
        </p:txBody>
      </p:sp>
    </p:spTree>
    <p:extLst>
      <p:ext uri="{BB962C8B-B14F-4D97-AF65-F5344CB8AC3E}">
        <p14:creationId xmlns:p14="http://schemas.microsoft.com/office/powerpoint/2010/main" val="841005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52400"/>
            <a:ext cx="9144000" cy="1143000"/>
          </a:xfrm>
        </p:spPr>
        <p:txBody>
          <a:bodyPr/>
          <a:lstStyle/>
          <a:p>
            <a:pPr eaLnBrk="1" hangingPunct="1"/>
            <a:r>
              <a:rPr lang="en-US">
                <a:solidFill>
                  <a:srgbClr val="FF0000"/>
                </a:solidFill>
                <a:latin typeface="Calibri" charset="0"/>
                <a:ea typeface="ＭＳ Ｐゴシック" charset="0"/>
                <a:cs typeface="ＭＳ Ｐゴシック" charset="0"/>
              </a:rPr>
              <a:t>Doing: </a:t>
            </a:r>
            <a:r>
              <a:rPr lang="en-US">
                <a:solidFill>
                  <a:srgbClr val="9D3A2D"/>
                </a:solidFill>
                <a:latin typeface="Calibri" charset="0"/>
                <a:ea typeface="ＭＳ Ｐゴシック" charset="0"/>
                <a:cs typeface="ＭＳ Ｐゴシック" charset="0"/>
              </a:rPr>
              <a:t>Lab Experiments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Metric Measurement [Experiment #1: Week 2] </a:t>
            </a:r>
            <a:br>
              <a:rPr lang="en-US" sz="24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(Course/ Lab Manual pp. 9-11; pp. 12-15 [Report Form])</a:t>
            </a:r>
          </a:p>
        </p:txBody>
      </p:sp>
      <p:sp>
        <p:nvSpPr>
          <p:cNvPr id="5" name="Rectangle 12">
            <a:hlinkClick r:id="rId3"/>
          </p:cNvPr>
          <p:cNvSpPr>
            <a:spLocks noChangeArrowheads="1"/>
          </p:cNvSpPr>
          <p:nvPr/>
        </p:nvSpPr>
        <p:spPr bwMode="auto">
          <a:xfrm>
            <a:off x="403358" y="1535112"/>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-s19.html</a:t>
            </a:r>
            <a:endParaRPr lang="en-US" sz="1800" dirty="0"/>
          </a:p>
        </p:txBody>
      </p:sp>
      <p:pic>
        <p:nvPicPr>
          <p:cNvPr id="7" name="Picture 6" descr="Screen Shot 2019-01-18 at 1.56.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800" y="2099608"/>
            <a:ext cx="6554642" cy="4301192"/>
          </a:xfrm>
          <a:prstGeom prst="rect">
            <a:avLst/>
          </a:prstGeom>
          <a:ln>
            <a:solidFill>
              <a:schemeClr val="tx1">
                <a:lumMod val="50000"/>
                <a:lumOff val="50000"/>
              </a:schemeClr>
            </a:solidFill>
          </a:ln>
        </p:spPr>
      </p:pic>
    </p:spTree>
    <p:extLst>
      <p:ext uri="{BB962C8B-B14F-4D97-AF65-F5344CB8AC3E}">
        <p14:creationId xmlns:p14="http://schemas.microsoft.com/office/powerpoint/2010/main" val="17106291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304800"/>
            <a:ext cx="9144000" cy="11430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a:solidFill>
                  <a:srgbClr val="9D3A2D"/>
                </a:solidFill>
                <a:latin typeface="Calibri" charset="0"/>
                <a:ea typeface="ＭＳ Ｐゴシック" charset="0"/>
                <a:cs typeface="ＭＳ Ｐゴシック" charset="0"/>
              </a:rPr>
              <a:t>(NEXT WEEK</a:t>
            </a:r>
            <a:r>
              <a:rPr lang="en-US" sz="2400" dirty="0" smtClean="0">
                <a:solidFill>
                  <a:srgbClr val="9D3A2D"/>
                </a:solidFill>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pic>
        <p:nvPicPr>
          <p:cNvPr id="40963" name="Picture 13" descr="Screen Shot 2017-07-10 at 4.13.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55800"/>
            <a:ext cx="27844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14" descr="Screen Shot 2017-07-10 at 4.13.5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05250" y="1955800"/>
            <a:ext cx="1428750"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5" descr="Screen Shot 2017-07-10 at 4.12.5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981200"/>
            <a:ext cx="29845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7" descr="Screen Shot 2017-12-19 at 8.38.00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79650" y="4186238"/>
            <a:ext cx="473075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3107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304800"/>
            <a:ext cx="9144000" cy="11430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a:solidFill>
                  <a:srgbClr val="9D3A2D"/>
                </a:solidFill>
                <a:latin typeface="Calibri" charset="0"/>
                <a:ea typeface="ＭＳ Ｐゴシック" charset="0"/>
                <a:cs typeface="ＭＳ Ｐゴシック" charset="0"/>
              </a:rPr>
              <a:t>(NEXT WEEK)</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sp>
        <p:nvSpPr>
          <p:cNvPr id="11" name="Rectangle 10"/>
          <p:cNvSpPr>
            <a:spLocks noChangeArrowheads="1"/>
          </p:cNvSpPr>
          <p:nvPr/>
        </p:nvSpPr>
        <p:spPr bwMode="auto">
          <a:xfrm>
            <a:off x="1219200" y="5886450"/>
            <a:ext cx="7239000"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a:t>Collaboration is encouraged, but individual record keeping and submissions are required.</a:t>
            </a:r>
          </a:p>
        </p:txBody>
      </p:sp>
      <p:pic>
        <p:nvPicPr>
          <p:cNvPr id="38916" name="Picture 7" descr="Measurement 9-1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2635250" cy="3409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7" name="Picture 8" descr="Measurement rpt form 12-15.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209800"/>
            <a:ext cx="2649538" cy="342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12">
            <a:hlinkClick r:id="rId5"/>
          </p:cNvPr>
          <p:cNvSpPr>
            <a:spLocks noChangeArrowheads="1"/>
          </p:cNvSpPr>
          <p:nvPr/>
        </p:nvSpPr>
        <p:spPr bwMode="auto">
          <a:xfrm>
            <a:off x="387350" y="16764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-s19.html</a:t>
            </a:r>
            <a:endParaRPr lang="en-US" sz="1800" dirty="0"/>
          </a:p>
        </p:txBody>
      </p:sp>
    </p:spTree>
    <p:extLst>
      <p:ext uri="{BB962C8B-B14F-4D97-AF65-F5344CB8AC3E}">
        <p14:creationId xmlns:p14="http://schemas.microsoft.com/office/powerpoint/2010/main" val="2059644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(Submit before NEXT </a:t>
            </a:r>
            <a:r>
              <a:rPr lang="en-US" sz="2400" dirty="0">
                <a:solidFill>
                  <a:srgbClr val="9D3A2D"/>
                </a:solidFill>
                <a:latin typeface="Calibri" charset="0"/>
                <a:ea typeface="ＭＳ Ｐゴシック" charset="0"/>
                <a:cs typeface="ＭＳ Ｐゴシック" charset="0"/>
              </a:rPr>
              <a:t>WEEK)</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[Graded </a:t>
            </a:r>
            <a:r>
              <a:rPr lang="en-US" sz="2400" dirty="0">
                <a:solidFill>
                  <a:srgbClr val="FF0000"/>
                </a:solidFill>
                <a:latin typeface="Calibri" charset="0"/>
                <a:ea typeface="ＭＳ Ｐゴシック" charset="0"/>
                <a:cs typeface="ＭＳ Ｐゴシック" charset="0"/>
              </a:rPr>
              <a:t>Guiding Questions</a:t>
            </a:r>
            <a:r>
              <a:rPr lang="en-US" sz="2400" dirty="0">
                <a:latin typeface="Calibri" charset="0"/>
                <a:ea typeface="ＭＳ Ｐゴシック" charset="0"/>
                <a:cs typeface="ＭＳ Ｐゴシック" charset="0"/>
              </a:rPr>
              <a:t>]</a:t>
            </a:r>
          </a:p>
        </p:txBody>
      </p:sp>
      <p:sp>
        <p:nvSpPr>
          <p:cNvPr id="32771"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http://chemconnections.org/general/chem108/Measurements.Units-Guide.html</a:t>
            </a:r>
          </a:p>
        </p:txBody>
      </p:sp>
      <p:pic>
        <p:nvPicPr>
          <p:cNvPr id="32772" name="Picture 18" descr="Screen Shot 2017-07-10 at 4.23.1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981200"/>
            <a:ext cx="4348163"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8430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p:cNvGraphicFramePr>
          <p:nvPr>
            <p:extLst>
              <p:ext uri="{D42A27DB-BD31-4B8C-83A1-F6EECF244321}">
                <p14:modId xmlns:p14="http://schemas.microsoft.com/office/powerpoint/2010/main" val="2959759268"/>
              </p:ext>
            </p:extLst>
          </p:nvPr>
        </p:nvGraphicFramePr>
        <p:xfrm>
          <a:off x="1208088" y="1417638"/>
          <a:ext cx="7010400" cy="3200400"/>
        </p:xfrm>
        <a:graphic>
          <a:graphicData uri="http://schemas.openxmlformats.org/presentationml/2006/ole">
            <mc:AlternateContent xmlns:mc="http://schemas.openxmlformats.org/markup-compatibility/2006">
              <mc:Choice xmlns:v="urn:schemas-microsoft-com:vml" Requires="v">
                <p:oleObj spid="_x0000_s24591" name="Document" r:id="rId3" imgW="5740400" imgH="2171700" progId="Word.Document.8">
                  <p:embed/>
                </p:oleObj>
              </mc:Choice>
              <mc:Fallback>
                <p:oleObj name="Document" r:id="rId3" imgW="5740400" imgH="2171700" progId="Word.Documen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8088" y="1417638"/>
                        <a:ext cx="7010400" cy="3200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59" name="Rectangle 3"/>
          <p:cNvSpPr>
            <a:spLocks noGrp="1" noChangeArrowheads="1"/>
          </p:cNvSpPr>
          <p:nvPr>
            <p:ph type="title"/>
          </p:nvPr>
        </p:nvSpPr>
        <p:spPr/>
        <p:txBody>
          <a:bodyPr/>
          <a:lstStyle/>
          <a:p>
            <a:pPr algn="ctr"/>
            <a:r>
              <a:rPr lang="en-US" dirty="0">
                <a:latin typeface="Times" charset="0"/>
                <a:ea typeface="ＭＳ Ｐゴシック" charset="0"/>
                <a:cs typeface="ＭＳ Ｐゴシック" charset="0"/>
              </a:rPr>
              <a:t>Units of </a:t>
            </a:r>
            <a:r>
              <a:rPr lang="en-US" dirty="0" smtClean="0">
                <a:latin typeface="Times" charset="0"/>
                <a:ea typeface="ＭＳ Ｐゴシック" charset="0"/>
                <a:cs typeface="ＭＳ Ｐゴシック" charset="0"/>
              </a:rPr>
              <a:t>Measurement</a:t>
            </a:r>
            <a:endParaRPr lang="en-US" dirty="0">
              <a:latin typeface="Times" charset="0"/>
              <a:ea typeface="ＭＳ Ｐゴシック" charset="0"/>
              <a:cs typeface="ＭＳ Ｐゴシック" charset="0"/>
            </a:endParaRPr>
          </a:p>
        </p:txBody>
      </p:sp>
      <p:pic>
        <p:nvPicPr>
          <p:cNvPr id="194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3270250"/>
            <a:ext cx="28733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Rectangle 4"/>
          <p:cNvSpPr/>
          <p:nvPr/>
        </p:nvSpPr>
        <p:spPr>
          <a:xfrm>
            <a:off x="890143" y="5230504"/>
            <a:ext cx="7646294" cy="830997"/>
          </a:xfrm>
          <a:prstGeom prst="rect">
            <a:avLst/>
          </a:prstGeom>
        </p:spPr>
        <p:txBody>
          <a:bodyPr wrap="none">
            <a:spAutoFit/>
          </a:bodyPr>
          <a:lstStyle/>
          <a:p>
            <a:pPr algn="ctr"/>
            <a:r>
              <a:rPr lang="en-US" dirty="0" smtClean="0">
                <a:latin typeface="Times" charset="0"/>
              </a:rPr>
              <a:t>International SI units are based on the metric system, not the</a:t>
            </a:r>
          </a:p>
          <a:p>
            <a:pPr algn="ctr"/>
            <a:r>
              <a:rPr lang="en-US" dirty="0" smtClean="0">
                <a:latin typeface="Times" charset="0"/>
              </a:rPr>
              <a:t>English units commonly used  in the U.S.</a:t>
            </a:r>
            <a:endParaRPr lang="en-US" dirty="0"/>
          </a:p>
        </p:txBody>
      </p:sp>
    </p:spTree>
    <p:extLst>
      <p:ext uri="{BB962C8B-B14F-4D97-AF65-F5344CB8AC3E}">
        <p14:creationId xmlns:p14="http://schemas.microsoft.com/office/powerpoint/2010/main" val="1739940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title"/>
          </p:nvPr>
        </p:nvSpPr>
        <p:spPr>
          <a:xfrm>
            <a:off x="735013" y="281104"/>
            <a:ext cx="7772400" cy="1162050"/>
          </a:xfrm>
        </p:spPr>
        <p:txBody>
          <a:bodyPr/>
          <a:lstStyle/>
          <a:p>
            <a:pPr algn="ctr"/>
            <a:r>
              <a:rPr lang="en-US" dirty="0">
                <a:latin typeface="Times" charset="0"/>
                <a:ea typeface="ＭＳ Ｐゴシック" charset="0"/>
                <a:cs typeface="ＭＳ Ｐゴシック" charset="0"/>
              </a:rPr>
              <a:t>Countries using </a:t>
            </a:r>
            <a:r>
              <a:rPr lang="ja-JP" altLang="en-US" dirty="0">
                <a:latin typeface="Times" charset="0"/>
                <a:ea typeface="ＭＳ Ｐゴシック" charset="0"/>
                <a:cs typeface="ＭＳ Ｐゴシック" charset="0"/>
              </a:rPr>
              <a:t>“</a:t>
            </a:r>
            <a:r>
              <a:rPr lang="en-US" dirty="0">
                <a:latin typeface="Times" charset="0"/>
                <a:ea typeface="ＭＳ Ｐゴシック" charset="0"/>
                <a:cs typeface="ＭＳ Ｐゴシック" charset="0"/>
              </a:rPr>
              <a:t>English</a:t>
            </a:r>
            <a:r>
              <a:rPr lang="ja-JP" altLang="en-US" dirty="0">
                <a:latin typeface="Times" charset="0"/>
                <a:ea typeface="ＭＳ Ｐゴシック" charset="0"/>
                <a:cs typeface="ＭＳ Ｐゴシック" charset="0"/>
              </a:rPr>
              <a:t>”</a:t>
            </a:r>
            <a:r>
              <a:rPr lang="en-US" dirty="0">
                <a:latin typeface="Times" charset="0"/>
                <a:ea typeface="ＭＳ Ｐゴシック" charset="0"/>
                <a:cs typeface="ＭＳ Ｐゴシック" charset="0"/>
              </a:rPr>
              <a:t> Units</a:t>
            </a:r>
            <a:br>
              <a:rPr lang="en-US" dirty="0">
                <a:latin typeface="Times" charset="0"/>
                <a:ea typeface="ＭＳ Ｐゴシック" charset="0"/>
                <a:cs typeface="ＭＳ Ｐゴシック" charset="0"/>
              </a:rPr>
            </a:br>
            <a:r>
              <a:rPr lang="en-US" sz="3600" dirty="0">
                <a:solidFill>
                  <a:srgbClr val="FF0000"/>
                </a:solidFill>
                <a:latin typeface="Times" charset="0"/>
                <a:ea typeface="ＭＳ Ｐゴシック" charset="0"/>
                <a:cs typeface="ＭＳ Ｐゴシック" charset="0"/>
              </a:rPr>
              <a:t>in red</a:t>
            </a:r>
          </a:p>
        </p:txBody>
      </p:sp>
      <p:pic>
        <p:nvPicPr>
          <p:cNvPr id="20483" name="Picture 5" descr="Screen Shot 2015-09-12 at 10.04.2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24960"/>
            <a:ext cx="7485062"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90600" y="5410200"/>
            <a:ext cx="77724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All other countries use the metric system.</a:t>
            </a:r>
          </a:p>
        </p:txBody>
      </p:sp>
    </p:spTree>
    <p:extLst>
      <p:ext uri="{BB962C8B-B14F-4D97-AF65-F5344CB8AC3E}">
        <p14:creationId xmlns:p14="http://schemas.microsoft.com/office/powerpoint/2010/main" val="9237135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3400" y="228600"/>
            <a:ext cx="7772400" cy="1162050"/>
          </a:xfrm>
        </p:spPr>
        <p:txBody>
          <a:bodyPr/>
          <a:lstStyle/>
          <a:p>
            <a:pPr algn="ctr"/>
            <a:r>
              <a:rPr lang="en-US" dirty="0" smtClean="0">
                <a:latin typeface="Times" charset="0"/>
                <a:ea typeface="ＭＳ Ｐゴシック" charset="0"/>
                <a:cs typeface="ＭＳ Ｐゴシック" charset="0"/>
              </a:rPr>
              <a:t>English : </a:t>
            </a:r>
            <a:r>
              <a:rPr lang="en-US" dirty="0">
                <a:latin typeface="Times" charset="0"/>
                <a:ea typeface="ＭＳ Ｐゴシック" charset="0"/>
                <a:cs typeface="ＭＳ Ｐゴシック" charset="0"/>
              </a:rPr>
              <a:t>Metric Comparisons</a:t>
            </a:r>
          </a:p>
        </p:txBody>
      </p:sp>
      <p:pic>
        <p:nvPicPr>
          <p:cNvPr id="49155" name="Picture 3" descr="FG03_00.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0866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1869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914400" y="-990600"/>
            <a:ext cx="7772400" cy="1524000"/>
          </a:xfrm>
        </p:spPr>
        <p:txBody>
          <a:bodyPr/>
          <a:lstStyle/>
          <a:p>
            <a:pPr algn="ct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4000" dirty="0">
                <a:solidFill>
                  <a:schemeClr val="tx1"/>
                </a:solidFill>
                <a:latin typeface="Helvetica" charset="0"/>
                <a:ea typeface="ＭＳ Ｐゴシック" charset="0"/>
                <a:cs typeface="ＭＳ Ｐゴシック" charset="0"/>
              </a:rPr>
              <a:t>Measurement &amp; Units</a:t>
            </a:r>
            <a:br>
              <a:rPr lang="en-US" sz="4000" dirty="0">
                <a:solidFill>
                  <a:schemeClr val="tx1"/>
                </a:solidFill>
                <a:latin typeface="Helvetica" charset="0"/>
                <a:ea typeface="ＭＳ Ｐゴシック" charset="0"/>
                <a:cs typeface="ＭＳ Ｐゴシック" charset="0"/>
              </a:rPr>
            </a:br>
            <a:r>
              <a:rPr lang="en-US" sz="2400" dirty="0" smtClean="0">
                <a:latin typeface="Times" charset="0"/>
                <a:ea typeface="ＭＳ Ｐゴシック" charset="0"/>
                <a:cs typeface="ＭＳ Ｐゴシック" charset="0"/>
              </a:rPr>
              <a:t>International SI </a:t>
            </a:r>
            <a:r>
              <a:rPr lang="en-US" sz="2400" dirty="0">
                <a:latin typeface="Times" charset="0"/>
                <a:ea typeface="ＭＳ Ｐゴシック" charset="0"/>
                <a:cs typeface="ＭＳ Ｐゴシック" charset="0"/>
              </a:rPr>
              <a:t>units &amp; common units in </a:t>
            </a:r>
            <a:r>
              <a:rPr lang="en-US" sz="2400" dirty="0" smtClean="0">
                <a:latin typeface="Times" charset="0"/>
                <a:ea typeface="ＭＳ Ｐゴシック" charset="0"/>
                <a:cs typeface="ＭＳ Ｐゴシック" charset="0"/>
              </a:rPr>
              <a:t>Chemistry</a:t>
            </a:r>
            <a:r>
              <a:rPr lang="en-US" sz="2400" dirty="0">
                <a:latin typeface="Times" charset="0"/>
                <a:ea typeface="ＭＳ Ｐゴシック" charset="0"/>
                <a:cs typeface="ＭＳ Ｐゴシック" charset="0"/>
              </a:rPr>
              <a:t/>
            </a:r>
            <a:br>
              <a:rPr lang="en-US" sz="2400" dirty="0">
                <a:latin typeface="Times" charset="0"/>
                <a:ea typeface="ＭＳ Ｐゴシック" charset="0"/>
                <a:cs typeface="ＭＳ Ｐゴシック" charset="0"/>
              </a:rPr>
            </a:br>
            <a:endParaRPr lang="en-US" sz="2400" dirty="0">
              <a:latin typeface="Times" charset="0"/>
              <a:ea typeface="ＭＳ Ｐゴシック" charset="0"/>
              <a:cs typeface="ＭＳ Ｐゴシック" charset="0"/>
            </a:endParaRPr>
          </a:p>
        </p:txBody>
      </p:sp>
      <p:sp>
        <p:nvSpPr>
          <p:cNvPr id="14339" name="Rectangle 3"/>
          <p:cNvSpPr>
            <a:spLocks noGrp="1" noChangeArrowheads="1"/>
          </p:cNvSpPr>
          <p:nvPr>
            <p:ph type="body" idx="1"/>
          </p:nvPr>
        </p:nvSpPr>
        <p:spPr>
          <a:xfrm>
            <a:off x="1066800" y="1676400"/>
            <a:ext cx="7620000" cy="3733800"/>
          </a:xfrm>
          <a:ln w="12700" cap="flat">
            <a:solidFill>
              <a:schemeClr val="tx1"/>
            </a:solidFill>
            <a:miter lim="800000"/>
            <a:headEnd/>
            <a:tailEnd/>
          </a:ln>
        </p:spPr>
        <p:txBody>
          <a:bodyPr/>
          <a:lstStyle/>
          <a:p>
            <a:pPr>
              <a:buSzPct val="200000"/>
              <a:buFontTx/>
              <a:buChar char="•"/>
            </a:pPr>
            <a:r>
              <a:rPr lang="en-US" sz="2800" dirty="0" smtClean="0">
                <a:latin typeface="Helvetica" charset="0"/>
                <a:ea typeface="ＭＳ Ｐゴシック" charset="0"/>
                <a:cs typeface="ＭＳ Ｐゴシック" charset="0"/>
              </a:rPr>
              <a:t>MASS  </a:t>
            </a:r>
            <a:r>
              <a:rPr lang="en-US" sz="2800" dirty="0">
                <a:latin typeface="Helvetica" charset="0"/>
                <a:ea typeface="ＭＳ Ｐゴシック" charset="0"/>
                <a:cs typeface="ＭＳ Ｐゴシック" charset="0"/>
              </a:rPr>
              <a:t>(</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gram</a:t>
            </a:r>
            <a:r>
              <a:rPr lang="en-US" sz="2800" dirty="0">
                <a:latin typeface="Helvetica" charset="0"/>
                <a:ea typeface="ＭＳ Ｐゴシック" charset="0"/>
                <a:cs typeface="ＭＳ Ｐゴシック" charset="0"/>
              </a:rPr>
              <a:t>; SI: kg; other mg)</a:t>
            </a:r>
          </a:p>
          <a:p>
            <a:pPr>
              <a:buSzPct val="200000"/>
              <a:buFontTx/>
              <a:buChar char="•"/>
            </a:pPr>
            <a:r>
              <a:rPr lang="en-US" sz="2800" dirty="0">
                <a:latin typeface="Helvetica" charset="0"/>
                <a:ea typeface="ＭＳ Ｐゴシック" charset="0"/>
                <a:cs typeface="ＭＳ Ｐゴシック" charset="0"/>
              </a:rPr>
              <a:t>LENGTH (</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cm &amp; mm</a:t>
            </a:r>
            <a:r>
              <a:rPr lang="en-US" sz="2800" dirty="0">
                <a:latin typeface="Helvetica" charset="0"/>
                <a:ea typeface="ＭＳ Ｐゴシック" charset="0"/>
                <a:cs typeface="ＭＳ Ｐゴシック" charset="0"/>
              </a:rPr>
              <a:t>; SI: m; other km)</a:t>
            </a:r>
          </a:p>
          <a:p>
            <a:pPr>
              <a:buSzPct val="200000"/>
              <a:buFontTx/>
              <a:buChar char="•"/>
            </a:pPr>
            <a:r>
              <a:rPr lang="en-US" sz="2800" dirty="0">
                <a:latin typeface="Helvetica" charset="0"/>
                <a:ea typeface="ＭＳ Ｐゴシック" charset="0"/>
                <a:cs typeface="ＭＳ Ｐゴシック" charset="0"/>
              </a:rPr>
              <a:t>TEMPERATURE (</a:t>
            </a:r>
            <a:r>
              <a:rPr lang="en-US" sz="2800" dirty="0">
                <a:solidFill>
                  <a:srgbClr val="063DE8"/>
                </a:solidFill>
                <a:latin typeface="Helvetica" charset="0"/>
                <a:ea typeface="ＭＳ Ｐゴシック" charset="0"/>
                <a:cs typeface="ＭＳ Ｐゴシック" charset="0"/>
              </a:rPr>
              <a:t>Celsius &amp; Kelvin</a:t>
            </a:r>
            <a:r>
              <a:rPr lang="en-US" sz="2800" dirty="0">
                <a:latin typeface="Helvetica" charset="0"/>
                <a:ea typeface="ＭＳ Ｐゴシック" charset="0"/>
                <a:cs typeface="ＭＳ Ｐゴシック" charset="0"/>
              </a:rPr>
              <a:t>; SI: K)</a:t>
            </a:r>
          </a:p>
          <a:p>
            <a:pPr>
              <a:buSzPct val="200000"/>
              <a:buFontTx/>
              <a:buChar char="•"/>
            </a:pPr>
            <a:r>
              <a:rPr lang="en-US" sz="2800" dirty="0">
                <a:latin typeface="Helvetica" charset="0"/>
                <a:ea typeface="ＭＳ Ｐゴシック" charset="0"/>
                <a:cs typeface="ＭＳ Ｐゴシック" charset="0"/>
              </a:rPr>
              <a:t>VOLUME (</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mL</a:t>
            </a:r>
            <a:r>
              <a:rPr lang="en-US" sz="2800" dirty="0">
                <a:latin typeface="Helvetica" charset="0"/>
                <a:ea typeface="ＭＳ Ｐゴシック" charset="0"/>
                <a:cs typeface="ＭＳ Ｐゴシック" charset="0"/>
              </a:rPr>
              <a:t>; SI: Liter; other </a:t>
            </a:r>
            <a:r>
              <a:rPr lang="en-US" sz="2800" dirty="0" err="1">
                <a:latin typeface="Helvetica" charset="0"/>
                <a:ea typeface="ＭＳ Ｐゴシック" charset="0"/>
                <a:cs typeface="ＭＳ Ｐゴシック" charset="0"/>
              </a:rPr>
              <a:t>dL</a:t>
            </a:r>
            <a:r>
              <a:rPr lang="en-US" sz="2800" dirty="0">
                <a:latin typeface="Helvetica" charset="0"/>
                <a:ea typeface="ＭＳ Ｐゴシック" charset="0"/>
                <a:cs typeface="ＭＳ Ｐゴシック" charset="0"/>
              </a:rPr>
              <a:t>)</a:t>
            </a:r>
          </a:p>
          <a:p>
            <a:pPr>
              <a:buSzPct val="200000"/>
              <a:buFontTx/>
              <a:buChar char="•"/>
            </a:pPr>
            <a:r>
              <a:rPr lang="en-US" sz="2800" dirty="0">
                <a:latin typeface="Helvetica" charset="0"/>
                <a:ea typeface="ＭＳ Ｐゴシック" charset="0"/>
                <a:cs typeface="ＭＳ Ｐゴシック" charset="0"/>
              </a:rPr>
              <a:t>CHEMICAL AMOUNT: </a:t>
            </a:r>
            <a:r>
              <a:rPr lang="en-US" sz="2800" dirty="0">
                <a:solidFill>
                  <a:srgbClr val="063DE8"/>
                </a:solidFill>
                <a:latin typeface="Helvetica" charset="0"/>
                <a:ea typeface="ＭＳ Ｐゴシック" charset="0"/>
                <a:cs typeface="ＭＳ Ｐゴシック" charset="0"/>
              </a:rPr>
              <a:t>mole (</a:t>
            </a:r>
            <a:r>
              <a:rPr lang="en-US" sz="2800" dirty="0" err="1">
                <a:solidFill>
                  <a:srgbClr val="063DE8"/>
                </a:solidFill>
                <a:latin typeface="Helvetica" charset="0"/>
                <a:ea typeface="ＭＳ Ｐゴシック" charset="0"/>
                <a:cs typeface="ＭＳ Ｐゴシック" charset="0"/>
              </a:rPr>
              <a:t>mol</a:t>
            </a:r>
            <a:r>
              <a:rPr lang="en-US" sz="2800" dirty="0">
                <a:solidFill>
                  <a:srgbClr val="063DE8"/>
                </a:solidFill>
                <a:latin typeface="Helvetica" charset="0"/>
                <a:ea typeface="ＭＳ Ｐゴシック" charset="0"/>
                <a:cs typeface="ＭＳ Ｐゴシック" charset="0"/>
              </a:rPr>
              <a:t>)</a:t>
            </a:r>
            <a:r>
              <a:rPr lang="en-US" sz="2800" dirty="0">
                <a:latin typeface="Helvetica" charset="0"/>
                <a:ea typeface="ＭＳ Ｐゴシック" charset="0"/>
                <a:cs typeface="ＭＳ Ｐゴシック" charset="0"/>
              </a:rPr>
              <a:t>; SI: (</a:t>
            </a:r>
            <a:r>
              <a:rPr lang="en-US" sz="2800" dirty="0" err="1">
                <a:latin typeface="Helvetica" charset="0"/>
                <a:ea typeface="ＭＳ Ｐゴシック" charset="0"/>
                <a:cs typeface="ＭＳ Ｐゴシック" charset="0"/>
              </a:rPr>
              <a:t>mol</a:t>
            </a:r>
            <a:r>
              <a:rPr lang="en-US" sz="2800" dirty="0">
                <a:latin typeface="Helvetica" charset="0"/>
                <a:ea typeface="ＭＳ Ｐゴシック" charset="0"/>
                <a:cs typeface="ＭＳ Ｐゴシック" charset="0"/>
              </a:rPr>
              <a:t>); other (</a:t>
            </a:r>
            <a:r>
              <a:rPr lang="en-US" sz="2800" dirty="0" err="1">
                <a:latin typeface="Helvetica" charset="0"/>
                <a:ea typeface="ＭＳ Ｐゴシック" charset="0"/>
                <a:cs typeface="ＭＳ Ｐゴシック" charset="0"/>
              </a:rPr>
              <a:t>mmol</a:t>
            </a:r>
            <a:r>
              <a:rPr lang="en-US" sz="2800" dirty="0">
                <a:latin typeface="Helvetica" charset="0"/>
                <a:ea typeface="ＭＳ Ｐゴシック" charset="0"/>
                <a:cs typeface="ＭＳ Ｐゴシック" charset="0"/>
              </a:rPr>
              <a:t>)</a:t>
            </a:r>
            <a:endParaRPr lang="en-US" sz="2800" dirty="0">
              <a:solidFill>
                <a:srgbClr val="063DE8"/>
              </a:solidFill>
              <a:latin typeface="Helvetica" charset="0"/>
              <a:ea typeface="ＭＳ Ｐゴシック" charset="0"/>
              <a:cs typeface="ＭＳ Ｐゴシック" charset="0"/>
            </a:endParaRPr>
          </a:p>
        </p:txBody>
      </p:sp>
      <p:graphicFrame>
        <p:nvGraphicFramePr>
          <p:cNvPr id="32770" name="Object 2"/>
          <p:cNvGraphicFramePr>
            <a:graphicFrameLocks/>
          </p:cNvGraphicFramePr>
          <p:nvPr/>
        </p:nvGraphicFramePr>
        <p:xfrm>
          <a:off x="7848600" y="5410200"/>
          <a:ext cx="1041400" cy="1066800"/>
        </p:xfrm>
        <a:graphic>
          <a:graphicData uri="http://schemas.openxmlformats.org/presentationml/2006/ole">
            <mc:AlternateContent xmlns:mc="http://schemas.openxmlformats.org/markup-compatibility/2006">
              <mc:Choice xmlns:v="urn:schemas-microsoft-com:vml" Requires="v">
                <p:oleObj spid="_x0000_s20511"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4102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277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0512"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Rectangle 1"/>
          <p:cNvSpPr/>
          <p:nvPr/>
        </p:nvSpPr>
        <p:spPr>
          <a:xfrm>
            <a:off x="1585318" y="5646003"/>
            <a:ext cx="5996954" cy="830997"/>
          </a:xfrm>
          <a:prstGeom prst="rect">
            <a:avLst/>
          </a:prstGeom>
        </p:spPr>
        <p:txBody>
          <a:bodyPr wrap="none">
            <a:spAutoFit/>
          </a:bodyPr>
          <a:lstStyle/>
          <a:p>
            <a:pPr algn="ctr"/>
            <a:r>
              <a:rPr lang="en-US" dirty="0" smtClean="0">
                <a:latin typeface="Times" charset="0"/>
              </a:rPr>
              <a:t>SI units are based on the metric system, not the</a:t>
            </a:r>
          </a:p>
          <a:p>
            <a:pPr algn="ctr"/>
            <a:r>
              <a:rPr lang="en-US" dirty="0" smtClean="0">
                <a:latin typeface="Times" charset="0"/>
              </a:rPr>
              <a:t>English units commonly used  in the U.S.</a:t>
            </a:r>
            <a:endParaRPr lang="en-US" dirty="0"/>
          </a:p>
        </p:txBody>
      </p:sp>
    </p:spTree>
    <p:extLst>
      <p:ext uri="{BB962C8B-B14F-4D97-AF65-F5344CB8AC3E}">
        <p14:creationId xmlns:p14="http://schemas.microsoft.com/office/powerpoint/2010/main" val="25132118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39">
                                            <p:bg/>
                                          </p:spTgt>
                                        </p:tgtEl>
                                        <p:attrNameLst>
                                          <p:attrName>style.visibility</p:attrName>
                                        </p:attrNameLst>
                                      </p:cBhvr>
                                      <p:to>
                                        <p:strVal val="visible"/>
                                      </p:to>
                                    </p:set>
                                    <p:anim calcmode="lin" valueType="num">
                                      <p:cBhvr additive="base">
                                        <p:cTn id="7" dur="500" fill="hold"/>
                                        <p:tgtEl>
                                          <p:spTgt spid="1433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anim calcmode="lin" valueType="num">
                                      <p:cBhvr additive="base">
                                        <p:cTn id="13"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39">
                                            <p:txEl>
                                              <p:pRg st="1" end="1"/>
                                            </p:txEl>
                                          </p:spTgt>
                                        </p:tgtEl>
                                        <p:attrNameLst>
                                          <p:attrName>style.visibility</p:attrName>
                                        </p:attrNameLst>
                                      </p:cBhvr>
                                      <p:to>
                                        <p:strVal val="visible"/>
                                      </p:to>
                                    </p:set>
                                    <p:anim calcmode="lin" valueType="num">
                                      <p:cBhvr additive="base">
                                        <p:cTn id="19"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39">
                                            <p:txEl>
                                              <p:pRg st="2" end="2"/>
                                            </p:txEl>
                                          </p:spTgt>
                                        </p:tgtEl>
                                        <p:attrNameLst>
                                          <p:attrName>style.visibility</p:attrName>
                                        </p:attrNameLst>
                                      </p:cBhvr>
                                      <p:to>
                                        <p:strVal val="visible"/>
                                      </p:to>
                                    </p:set>
                                    <p:anim calcmode="lin" valueType="num">
                                      <p:cBhvr additive="base">
                                        <p:cTn id="25"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39">
                                            <p:txEl>
                                              <p:pRg st="3" end="3"/>
                                            </p:txEl>
                                          </p:spTgt>
                                        </p:tgtEl>
                                        <p:attrNameLst>
                                          <p:attrName>style.visibility</p:attrName>
                                        </p:attrNameLst>
                                      </p:cBhvr>
                                      <p:to>
                                        <p:strVal val="visible"/>
                                      </p:to>
                                    </p:set>
                                    <p:anim calcmode="lin" valueType="num">
                                      <p:cBhvr additive="base">
                                        <p:cTn id="31"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339">
                                            <p:txEl>
                                              <p:pRg st="4" end="4"/>
                                            </p:txEl>
                                          </p:spTgt>
                                        </p:tgtEl>
                                        <p:attrNameLst>
                                          <p:attrName>style.visibility</p:attrName>
                                        </p:attrNameLst>
                                      </p:cBhvr>
                                      <p:to>
                                        <p:strVal val="visible"/>
                                      </p:to>
                                    </p:set>
                                    <p:anim calcmode="lin" valueType="num">
                                      <p:cBhvr additive="base">
                                        <p:cTn id="37"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2"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Shorthand Prefixes</a:t>
            </a:r>
          </a:p>
        </p:txBody>
      </p:sp>
      <p:graphicFrame>
        <p:nvGraphicFramePr>
          <p:cNvPr id="80898" name="Object 2"/>
          <p:cNvGraphicFramePr>
            <a:graphicFrameLocks/>
          </p:cNvGraphicFramePr>
          <p:nvPr/>
        </p:nvGraphicFramePr>
        <p:xfrm>
          <a:off x="2057400" y="1600200"/>
          <a:ext cx="4889500" cy="3962400"/>
        </p:xfrm>
        <a:graphic>
          <a:graphicData uri="http://schemas.openxmlformats.org/presentationml/2006/ole">
            <mc:AlternateContent xmlns:mc="http://schemas.openxmlformats.org/markup-compatibility/2006">
              <mc:Choice xmlns:v="urn:schemas-microsoft-com:vml" Requires="v">
                <p:oleObj spid="_x0000_s4112" name="Document" r:id="rId4" imgW="5245100" imgH="4711700" progId="Word.Document.8">
                  <p:embed/>
                </p:oleObj>
              </mc:Choice>
              <mc:Fallback>
                <p:oleObj name="Document" r:id="rId4" imgW="5245100" imgH="4711700"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600200"/>
                        <a:ext cx="48895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6804" name="Rectangle 4"/>
          <p:cNvSpPr>
            <a:spLocks noChangeArrowheads="1"/>
          </p:cNvSpPr>
          <p:nvPr/>
        </p:nvSpPr>
        <p:spPr bwMode="auto">
          <a:xfrm>
            <a:off x="2497138" y="152400"/>
            <a:ext cx="4575175" cy="457200"/>
          </a:xfrm>
          <a:prstGeom prst="rect">
            <a:avLst/>
          </a:prstGeom>
          <a:noFill/>
          <a:ln w="12700">
            <a:noFill/>
            <a:miter lim="800000"/>
            <a:headEnd/>
            <a:tailEnd/>
          </a:ln>
        </p:spPr>
        <p:txBody>
          <a:bodyPr wrap="none">
            <a:spAutoFit/>
          </a:bodyPr>
          <a:lstStyle/>
          <a:p>
            <a:pPr algn="ctr"/>
            <a:r>
              <a:rPr lang="en-US">
                <a:solidFill>
                  <a:schemeClr val="tx1"/>
                </a:solidFill>
                <a:effectLst>
                  <a:outerShdw blurRad="38100" dist="38100" dir="2700000" algn="tl">
                    <a:srgbClr val="DDDDDD"/>
                  </a:outerShdw>
                </a:effectLst>
                <a:latin typeface="Times" charset="0"/>
              </a:rPr>
              <a:t>Language describes scale (prefixes)</a:t>
            </a:r>
            <a:endParaRPr lang="en-US" i="0">
              <a:solidFill>
                <a:schemeClr val="tx1"/>
              </a:solidFill>
              <a:effectLst>
                <a:outerShdw blurRad="38100" dist="38100" dir="2700000" algn="tl">
                  <a:srgbClr val="DDDDDD"/>
                </a:outerShdw>
              </a:effectLst>
              <a:latin typeface="Times" charset="0"/>
            </a:endParaRPr>
          </a:p>
        </p:txBody>
      </p:sp>
      <p:sp>
        <p:nvSpPr>
          <p:cNvPr id="76805" name="Rectangle 4"/>
          <p:cNvSpPr>
            <a:spLocks noChangeArrowheads="1"/>
          </p:cNvSpPr>
          <p:nvPr/>
        </p:nvSpPr>
        <p:spPr bwMode="auto">
          <a:xfrm>
            <a:off x="762000" y="5257800"/>
            <a:ext cx="8077200" cy="1108075"/>
          </a:xfrm>
          <a:prstGeom prst="rect">
            <a:avLst/>
          </a:prstGeom>
          <a:noFill/>
          <a:ln w="9525">
            <a:noFill/>
            <a:miter lim="800000"/>
            <a:headEnd/>
            <a:tailEnd/>
          </a:ln>
        </p:spPr>
        <p:txBody>
          <a:bodyPr>
            <a:spAutoFit/>
          </a:bodyPr>
          <a:lstStyle/>
          <a:p>
            <a:pPr algn="ctr"/>
            <a:r>
              <a:rPr lang="en-US">
                <a:effectLst>
                  <a:outerShdw blurRad="38100" dist="38100" dir="2700000" algn="tl">
                    <a:srgbClr val="DDDDDD"/>
                  </a:outerShdw>
                </a:effectLst>
              </a:rPr>
              <a:t>H</a:t>
            </a:r>
            <a:r>
              <a:rPr lang="en-US" sz="1800">
                <a:effectLst>
                  <a:outerShdw blurRad="38100" dist="38100" dir="2700000" algn="tl">
                    <a:srgbClr val="DDDDDD"/>
                  </a:outerShdw>
                </a:effectLst>
              </a:rPr>
              <a:t>ella is a prefix associated with Northern California: UC Davis, UC Berkeley, LBL, LLNL &amp; adopted by Google (2010) &amp; Wolfram Alpha (2011)</a:t>
            </a:r>
          </a:p>
          <a:p>
            <a:pPr algn="ctr"/>
            <a:r>
              <a:rPr lang="en-US">
                <a:effectLst>
                  <a:outerShdw blurRad="38100" dist="38100" dir="2700000" algn="tl">
                    <a:srgbClr val="DDDDDD"/>
                  </a:outerShdw>
                </a:effectLst>
              </a:rPr>
              <a:t>"hella-</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 = 10 </a:t>
            </a:r>
            <a:r>
              <a:rPr lang="en-US" baseline="30000">
                <a:effectLst>
                  <a:outerShdw blurRad="38100" dist="38100" dir="2700000" algn="tl">
                    <a:srgbClr val="DDDDDD"/>
                  </a:outerShdw>
                </a:effectLst>
              </a:rPr>
              <a:t>27 </a:t>
            </a:r>
            <a:endParaRPr lang="en-US" sz="2000">
              <a:effectLst>
                <a:outerShdw blurRad="38100" dist="38100" dir="2700000" algn="tl">
                  <a:srgbClr val="DDDDDD"/>
                </a:outerShdw>
              </a:effectLst>
            </a:endParaRPr>
          </a:p>
        </p:txBody>
      </p:sp>
      <p:sp>
        <p:nvSpPr>
          <p:cNvPr id="2" name="TextBox 1"/>
          <p:cNvSpPr txBox="1"/>
          <p:nvPr/>
        </p:nvSpPr>
        <p:spPr>
          <a:xfrm>
            <a:off x="3124200" y="3429000"/>
            <a:ext cx="1295400" cy="1015663"/>
          </a:xfrm>
          <a:prstGeom prst="rect">
            <a:avLst/>
          </a:prstGeom>
          <a:solidFill>
            <a:schemeClr val="tx2">
              <a:lumMod val="40000"/>
              <a:lumOff val="60000"/>
              <a:alpha val="30000"/>
            </a:schemeClr>
          </a:solidFill>
        </p:spPr>
        <p:txBody>
          <a:bodyPr wrap="square" rtlCol="0">
            <a:spAutoFit/>
          </a:bodyPr>
          <a:lstStyle/>
          <a:p>
            <a:endParaRPr lang="en-US" sz="1200" dirty="0" smtClean="0"/>
          </a:p>
          <a:p>
            <a:endParaRPr lang="en-US" sz="1200" dirty="0"/>
          </a:p>
          <a:p>
            <a:endParaRPr lang="en-US" sz="1200" dirty="0" smtClean="0"/>
          </a:p>
          <a:p>
            <a:endParaRPr lang="en-US" sz="1200" dirty="0"/>
          </a:p>
          <a:p>
            <a:endParaRPr lang="en-US" sz="1200" dirty="0"/>
          </a:p>
        </p:txBody>
      </p:sp>
      <p:sp>
        <p:nvSpPr>
          <p:cNvPr id="7" name="TextBox 6"/>
          <p:cNvSpPr txBox="1"/>
          <p:nvPr/>
        </p:nvSpPr>
        <p:spPr>
          <a:xfrm>
            <a:off x="5181600" y="2514600"/>
            <a:ext cx="1295400" cy="1200329"/>
          </a:xfrm>
          <a:prstGeom prst="rect">
            <a:avLst/>
          </a:prstGeom>
          <a:solidFill>
            <a:schemeClr val="tx2">
              <a:lumMod val="40000"/>
              <a:lumOff val="60000"/>
              <a:alpha val="30000"/>
            </a:schemeClr>
          </a:solidFill>
        </p:spPr>
        <p:txBody>
          <a:bodyPr wrap="square" rtlCol="0">
            <a:spAutoFit/>
          </a:bodyPr>
          <a:lstStyle/>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spTree>
    <p:extLst>
      <p:ext uri="{BB962C8B-B14F-4D97-AF65-F5344CB8AC3E}">
        <p14:creationId xmlns:p14="http://schemas.microsoft.com/office/powerpoint/2010/main" val="39933514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838200" y="209550"/>
            <a:ext cx="7772400" cy="1162050"/>
          </a:xfrm>
        </p:spPr>
        <p:txBody>
          <a:bodyPr/>
          <a:lstStyle/>
          <a:p>
            <a:pPr algn="ctr"/>
            <a:r>
              <a:rPr lang="en-US" sz="3600" dirty="0">
                <a:latin typeface="Times" charset="0"/>
                <a:ea typeface="ＭＳ Ｐゴシック" charset="0"/>
                <a:cs typeface="ＭＳ Ｐゴシック" charset="0"/>
              </a:rPr>
              <a:t>Commonly Used Prefixes in Chemistry</a:t>
            </a:r>
          </a:p>
        </p:txBody>
      </p:sp>
      <p:pic>
        <p:nvPicPr>
          <p:cNvPr id="829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Line 5"/>
          <p:cNvSpPr>
            <a:spLocks noChangeShapeType="1"/>
          </p:cNvSpPr>
          <p:nvPr/>
        </p:nvSpPr>
        <p:spPr bwMode="auto">
          <a:xfrm>
            <a:off x="1371600" y="1600200"/>
            <a:ext cx="7010400" cy="0"/>
          </a:xfrm>
          <a:prstGeom prst="line">
            <a:avLst/>
          </a:prstGeom>
          <a:noFill/>
          <a:ln w="69850">
            <a:solidFill>
              <a:srgbClr val="800000"/>
            </a:solidFill>
            <a:round/>
            <a:headEnd/>
            <a:tailEnd/>
          </a:ln>
          <a:effectLst/>
        </p:spPr>
        <p:txBody>
          <a:bodyPr wrap="none" anchor="ctr"/>
          <a:lstStyle/>
          <a:p>
            <a:pPr algn="ct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6" name="TextBox 5"/>
          <p:cNvSpPr txBox="1"/>
          <p:nvPr/>
        </p:nvSpPr>
        <p:spPr>
          <a:xfrm>
            <a:off x="609600" y="59436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endParaRPr lang="en-US">
              <a:effectLst>
                <a:outerShdw blurRad="38100" dist="38100" dir="2700000" algn="tl">
                  <a:srgbClr val="DDDDDD"/>
                </a:outerShdw>
              </a:effectLst>
            </a:endParaRPr>
          </a:p>
        </p:txBody>
      </p:sp>
      <p:sp>
        <p:nvSpPr>
          <p:cNvPr id="78854" name="TextBox 8"/>
          <p:cNvSpPr txBox="1">
            <a:spLocks noChangeArrowheads="1"/>
          </p:cNvSpPr>
          <p:nvPr/>
        </p:nvSpPr>
        <p:spPr bwMode="auto">
          <a:xfrm>
            <a:off x="762000" y="2362200"/>
            <a:ext cx="1066800" cy="461963"/>
          </a:xfrm>
          <a:prstGeom prst="rect">
            <a:avLst/>
          </a:prstGeom>
          <a:solidFill>
            <a:schemeClr val="bg1"/>
          </a:solid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Tree>
    <p:extLst>
      <p:ext uri="{BB962C8B-B14F-4D97-AF65-F5344CB8AC3E}">
        <p14:creationId xmlns:p14="http://schemas.microsoft.com/office/powerpoint/2010/main" val="362714622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533400"/>
            <a:ext cx="9142413"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5" name="Rectangle 3"/>
          <p:cNvSpPr>
            <a:spLocks noChangeArrowheads="1"/>
          </p:cNvSpPr>
          <p:nvPr/>
        </p:nvSpPr>
        <p:spPr bwMode="auto">
          <a:xfrm>
            <a:off x="1600200" y="1614488"/>
            <a:ext cx="7542213" cy="9461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6" name="Rectangle 4"/>
          <p:cNvSpPr>
            <a:spLocks noChangeArrowheads="1"/>
          </p:cNvSpPr>
          <p:nvPr/>
        </p:nvSpPr>
        <p:spPr bwMode="auto">
          <a:xfrm>
            <a:off x="3125788" y="2865438"/>
            <a:ext cx="2854325" cy="579437"/>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7" name="Rectangle 5"/>
          <p:cNvSpPr>
            <a:spLocks noChangeArrowheads="1"/>
          </p:cNvSpPr>
          <p:nvPr/>
        </p:nvSpPr>
        <p:spPr bwMode="auto">
          <a:xfrm>
            <a:off x="3124200" y="3505200"/>
            <a:ext cx="3468688" cy="579438"/>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8" name="Rectangle 6"/>
          <p:cNvSpPr>
            <a:spLocks noChangeArrowheads="1"/>
          </p:cNvSpPr>
          <p:nvPr/>
        </p:nvSpPr>
        <p:spPr bwMode="auto">
          <a:xfrm>
            <a:off x="1355725" y="4540250"/>
            <a:ext cx="18732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9" name="Rectangle 7"/>
          <p:cNvSpPr>
            <a:spLocks noChangeArrowheads="1"/>
          </p:cNvSpPr>
          <p:nvPr/>
        </p:nvSpPr>
        <p:spPr bwMode="auto">
          <a:xfrm>
            <a:off x="1204913"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0" name="Rectangle 8"/>
          <p:cNvSpPr>
            <a:spLocks noChangeArrowheads="1"/>
          </p:cNvSpPr>
          <p:nvPr/>
        </p:nvSpPr>
        <p:spPr bwMode="auto">
          <a:xfrm>
            <a:off x="22717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1" name="Rectangle 9"/>
          <p:cNvSpPr>
            <a:spLocks noChangeArrowheads="1"/>
          </p:cNvSpPr>
          <p:nvPr/>
        </p:nvSpPr>
        <p:spPr bwMode="auto">
          <a:xfrm>
            <a:off x="3871913" y="4540250"/>
            <a:ext cx="5056187"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2" name="Rectangle 10"/>
          <p:cNvSpPr>
            <a:spLocks noChangeArrowheads="1"/>
          </p:cNvSpPr>
          <p:nvPr/>
        </p:nvSpPr>
        <p:spPr bwMode="auto">
          <a:xfrm>
            <a:off x="4014788"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3" name="Rectangle 11"/>
          <p:cNvSpPr>
            <a:spLocks noChangeArrowheads="1"/>
          </p:cNvSpPr>
          <p:nvPr/>
        </p:nvSpPr>
        <p:spPr bwMode="auto">
          <a:xfrm>
            <a:off x="71485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3740" name="Rectangle 12"/>
          <p:cNvSpPr>
            <a:spLocks noChangeArrowheads="1"/>
          </p:cNvSpPr>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400" dirty="0" smtClean="0">
                <a:latin typeface="Times" charset="0"/>
              </a:rPr>
              <a:t>Measurement &amp;  Numbers</a:t>
            </a:r>
            <a:r>
              <a:rPr lang="en-US" sz="4400" dirty="0">
                <a:latin typeface="Times" charset="0"/>
              </a:rPr>
              <a:t/>
            </a:r>
            <a:br>
              <a:rPr lang="en-US" sz="4400" dirty="0">
                <a:latin typeface="Times" charset="0"/>
              </a:rPr>
            </a:br>
            <a:r>
              <a:rPr lang="en-US" sz="3200" dirty="0">
                <a:latin typeface="Times" charset="0"/>
              </a:rPr>
              <a:t>The Importance of Units</a:t>
            </a:r>
            <a:endParaRPr lang="en-US" sz="4400" b="1" dirty="0">
              <a:latin typeface="Times" charset="0"/>
            </a:endParaRPr>
          </a:p>
        </p:txBody>
      </p:sp>
      <p:sp>
        <p:nvSpPr>
          <p:cNvPr id="38925" name="Rectangle 13"/>
          <p:cNvSpPr>
            <a:spLocks noChangeArrowheads="1"/>
          </p:cNvSpPr>
          <p:nvPr/>
        </p:nvSpPr>
        <p:spPr bwMode="auto">
          <a:xfrm>
            <a:off x="0" y="1447800"/>
            <a:ext cx="8991600" cy="2362200"/>
          </a:xfrm>
          <a:prstGeom prst="rect">
            <a:avLst/>
          </a:prstGeom>
          <a:noFill/>
          <a:ln w="12700">
            <a:noFill/>
            <a:miter lim="800000"/>
            <a:headEnd/>
            <a:tailEnd/>
          </a:ln>
          <a:effectLst/>
        </p:spPr>
        <p:txBody>
          <a:bodyPr lIns="90487" tIns="44450" rIns="90487" bIns="44450"/>
          <a:lstStyle/>
          <a:p>
            <a:pPr marL="342900" indent="-342900" eaLnBrk="0" hangingPunct="0">
              <a:buClr>
                <a:schemeClr val="accent1"/>
              </a:buClr>
              <a:buSzPct val="75000"/>
              <a:buFont typeface="Monotype Sorts" charset="0"/>
              <a:buChar char="ð"/>
            </a:pPr>
            <a:r>
              <a:rPr lang="en-US" sz="3200" dirty="0">
                <a:solidFill>
                  <a:schemeClr val="tx1"/>
                </a:solidFill>
              </a:rPr>
              <a:t>	</a:t>
            </a:r>
            <a:r>
              <a:rPr lang="en-US" sz="3200" dirty="0">
                <a:solidFill>
                  <a:schemeClr val="tx1"/>
                </a:solidFill>
                <a:effectLst>
                  <a:outerShdw blurRad="38100" dist="38100" dir="2700000" algn="tl">
                    <a:srgbClr val="DDDDDD"/>
                  </a:outerShdw>
                </a:effectLst>
              </a:rPr>
              <a:t>Measurement - quantitative observation consisting of 2 parts</a:t>
            </a:r>
          </a:p>
          <a:p>
            <a:pPr marL="742950" lvl="1" indent="-285750" eaLnBrk="0" hangingPunct="0">
              <a:spcBef>
                <a:spcPct val="50000"/>
              </a:spcBef>
              <a:buClr>
                <a:schemeClr val="tx2"/>
              </a:buClr>
              <a:buSzPct val="100000"/>
              <a:buFontTx/>
              <a:buChar char="•"/>
            </a:pPr>
            <a:r>
              <a:rPr lang="en-US" sz="2800" dirty="0">
                <a:solidFill>
                  <a:schemeClr val="tx1"/>
                </a:solidFill>
                <a:effectLst>
                  <a:outerShdw blurRad="38100" dist="38100" dir="2700000" algn="tl">
                    <a:srgbClr val="DDDDDD"/>
                  </a:outerShdw>
                </a:effectLst>
              </a:rPr>
              <a:t>Part 1 - </a:t>
            </a:r>
            <a:r>
              <a:rPr lang="en-US" sz="2800" dirty="0">
                <a:solidFill>
                  <a:schemeClr val="accent2"/>
                </a:solidFill>
                <a:effectLst>
                  <a:outerShdw blurRad="38100" dist="38100" dir="2700000" algn="tl">
                    <a:srgbClr val="DDDDDD"/>
                  </a:outerShdw>
                </a:effectLst>
              </a:rPr>
              <a:t>number</a:t>
            </a:r>
          </a:p>
          <a:p>
            <a:pPr marL="742950" lvl="1" indent="-285750" eaLnBrk="0" hangingPunct="0">
              <a:buClr>
                <a:schemeClr val="tx2"/>
              </a:buClr>
              <a:buSzPct val="100000"/>
              <a:buFontTx/>
              <a:buChar char="•"/>
            </a:pPr>
            <a:r>
              <a:rPr lang="en-US" sz="2800" dirty="0">
                <a:solidFill>
                  <a:schemeClr val="tx1"/>
                </a:solidFill>
                <a:effectLst>
                  <a:outerShdw blurRad="38100" dist="38100" dir="2700000" algn="tl">
                    <a:srgbClr val="DDDDDD"/>
                  </a:outerShdw>
                </a:effectLst>
              </a:rPr>
              <a:t>Part 2 – </a:t>
            </a:r>
            <a:r>
              <a:rPr lang="en-US" sz="2800" dirty="0">
                <a:solidFill>
                  <a:srgbClr val="063DE8"/>
                </a:solidFill>
                <a:effectLst>
                  <a:outerShdw blurRad="38100" dist="38100" dir="2700000" algn="tl">
                    <a:srgbClr val="DDDDDD"/>
                  </a:outerShdw>
                </a:effectLst>
              </a:rPr>
              <a:t>unit</a:t>
            </a:r>
          </a:p>
          <a:p>
            <a:pPr marL="742950" lvl="1" indent="-285750" eaLnBrk="0" hangingPunct="0">
              <a:buClr>
                <a:schemeClr val="tx2"/>
              </a:buClr>
              <a:buSzPct val="100000"/>
              <a:buFontTx/>
              <a:buChar char="•"/>
            </a:pPr>
            <a:r>
              <a:rPr lang="en-US" sz="2800" dirty="0">
                <a:solidFill>
                  <a:schemeClr val="tx1"/>
                </a:solidFill>
                <a:effectLst>
                  <a:outerShdw blurRad="38100" dist="38100" dir="2700000" algn="tl">
                    <a:srgbClr val="DDDDDD"/>
                  </a:outerShdw>
                </a:effectLst>
              </a:rPr>
              <a:t>Relates to the instrument</a:t>
            </a:r>
            <a:br>
              <a:rPr lang="en-US" sz="28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 (tool) used for the </a:t>
            </a:r>
            <a:br>
              <a:rPr lang="en-US" sz="28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measurement.</a:t>
            </a:r>
            <a:r>
              <a:rPr lang="en-US" sz="3200" dirty="0">
                <a:solidFill>
                  <a:schemeClr val="tx1"/>
                </a:solidFill>
                <a:effectLst>
                  <a:outerShdw blurRad="38100" dist="38100" dir="2700000" algn="tl">
                    <a:srgbClr val="DDDDDD"/>
                  </a:outerShdw>
                </a:effectLst>
              </a:rPr>
              <a:t/>
            </a:r>
            <a:br>
              <a:rPr lang="en-US" sz="32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Examples:</a:t>
            </a:r>
          </a:p>
          <a:p>
            <a:pPr marL="742950" lvl="1" indent="-285750" eaLnBrk="0" hangingPunct="0">
              <a:buClr>
                <a:schemeClr val="tx2"/>
              </a:buClr>
              <a:buSzPct val="100000"/>
              <a:buFontTx/>
              <a:buChar char="•"/>
            </a:pPr>
            <a:r>
              <a:rPr lang="en-US" sz="2800" dirty="0">
                <a:solidFill>
                  <a:schemeClr val="accent2"/>
                </a:solidFill>
                <a:effectLst>
                  <a:outerShdw blurRad="38100" dist="38100" dir="2700000" algn="tl">
                    <a:srgbClr val="DDDDDD"/>
                  </a:outerShdw>
                </a:effectLst>
              </a:rPr>
              <a:t>20.0</a:t>
            </a:r>
            <a:r>
              <a:rPr lang="en-US" sz="2800" dirty="0">
                <a:solidFill>
                  <a:schemeClr val="tx1"/>
                </a:solidFill>
                <a:effectLst>
                  <a:outerShdw blurRad="38100" dist="38100" dir="2700000" algn="tl">
                    <a:srgbClr val="DDDDDD"/>
                  </a:outerShdw>
                </a:effectLst>
              </a:rPr>
              <a:t> </a:t>
            </a:r>
            <a:r>
              <a:rPr lang="en-US" sz="2800" dirty="0">
                <a:solidFill>
                  <a:srgbClr val="063DE8"/>
                </a:solidFill>
                <a:effectLst>
                  <a:outerShdw blurRad="38100" dist="38100" dir="2700000" algn="tl">
                    <a:srgbClr val="DDDDDD"/>
                  </a:outerShdw>
                </a:effectLst>
              </a:rPr>
              <a:t>grams</a:t>
            </a:r>
            <a:endParaRPr lang="en-US" sz="2800" dirty="0">
              <a:effectLst>
                <a:outerShdw blurRad="38100" dist="38100" dir="2700000" algn="tl">
                  <a:srgbClr val="DDDDDD"/>
                </a:outerShdw>
              </a:effectLst>
            </a:endParaRPr>
          </a:p>
          <a:p>
            <a:pPr marL="742950" lvl="1" indent="-285750" eaLnBrk="0" hangingPunct="0">
              <a:buClr>
                <a:schemeClr val="tx2"/>
              </a:buClr>
              <a:buSzPct val="100000"/>
              <a:buFontTx/>
              <a:buChar char="•"/>
            </a:pPr>
            <a:r>
              <a:rPr lang="en-US" sz="2800" dirty="0">
                <a:solidFill>
                  <a:schemeClr val="accent2"/>
                </a:solidFill>
                <a:effectLst>
                  <a:outerShdw blurRad="38100" dist="38100" dir="2700000" algn="tl">
                    <a:srgbClr val="DDDDDD"/>
                  </a:outerShdw>
                </a:effectLst>
              </a:rPr>
              <a:t>6.63 </a:t>
            </a:r>
            <a:r>
              <a:rPr lang="en-US" sz="2800" dirty="0">
                <a:solidFill>
                  <a:schemeClr val="accent2"/>
                </a:solidFill>
                <a:effectLst>
                  <a:outerShdw blurRad="38100" dist="38100" dir="2700000" algn="tl">
                    <a:srgbClr val="DDDDDD"/>
                  </a:outerShdw>
                </a:effectLst>
                <a:latin typeface="Symbol" charset="0"/>
              </a:rPr>
              <a:t></a:t>
            </a:r>
            <a:r>
              <a:rPr lang="en-US" sz="2800" dirty="0">
                <a:solidFill>
                  <a:schemeClr val="accent2"/>
                </a:solidFill>
                <a:effectLst>
                  <a:outerShdw blurRad="38100" dist="38100" dir="2700000" algn="tl">
                    <a:srgbClr val="DDDDDD"/>
                  </a:outerShdw>
                </a:effectLst>
              </a:rPr>
              <a:t> </a:t>
            </a:r>
            <a:r>
              <a:rPr lang="en-US" sz="2800" dirty="0">
                <a:solidFill>
                  <a:schemeClr val="accent2"/>
                </a:solidFill>
                <a:effectLst>
                  <a:outerShdw blurRad="38100" dist="38100" dir="2700000" algn="tl">
                    <a:srgbClr val="DDDDDD"/>
                  </a:outerShdw>
                </a:effectLst>
                <a:latin typeface="Symbol" charset="0"/>
              </a:rPr>
              <a:t></a:t>
            </a:r>
            <a:r>
              <a:rPr lang="en-US" sz="2800" baseline="30000" dirty="0">
                <a:solidFill>
                  <a:schemeClr val="accent2"/>
                </a:solidFill>
                <a:effectLst>
                  <a:outerShdw blurRad="38100" dist="38100" dir="2700000" algn="tl">
                    <a:srgbClr val="DDDDDD"/>
                  </a:outerShdw>
                </a:effectLst>
                <a:latin typeface="Symbol" charset="0"/>
              </a:rPr>
              <a:t></a:t>
            </a:r>
            <a:r>
              <a:rPr lang="en-US" sz="2800" dirty="0">
                <a:solidFill>
                  <a:schemeClr val="accent2"/>
                </a:solidFill>
                <a:effectLst>
                  <a:outerShdw blurRad="38100" dist="38100" dir="2700000" algn="tl">
                    <a:srgbClr val="DDDDDD"/>
                  </a:outerShdw>
                </a:effectLst>
              </a:rPr>
              <a:t> </a:t>
            </a:r>
            <a:r>
              <a:rPr lang="en-US" sz="2800" dirty="0">
                <a:solidFill>
                  <a:srgbClr val="063DE8"/>
                </a:solidFill>
                <a:effectLst>
                  <a:outerShdw blurRad="38100" dist="38100" dir="2700000" algn="tl">
                    <a:srgbClr val="DDDDDD"/>
                  </a:outerShdw>
                </a:effectLst>
              </a:rPr>
              <a:t>joules / second</a:t>
            </a:r>
            <a:endParaRPr lang="en-US" sz="2800" dirty="0">
              <a:effectLst>
                <a:outerShdw blurRad="38100" dist="38100" dir="2700000" algn="tl">
                  <a:srgbClr val="DDDDDD"/>
                </a:outerShdw>
              </a:effectLst>
            </a:endParaRPr>
          </a:p>
        </p:txBody>
      </p:sp>
      <p:sp>
        <p:nvSpPr>
          <p:cNvPr id="62478" name="TextBox 14"/>
          <p:cNvSpPr txBox="1">
            <a:spLocks noChangeArrowheads="1"/>
          </p:cNvSpPr>
          <p:nvPr/>
        </p:nvSpPr>
        <p:spPr bwMode="auto">
          <a:xfrm>
            <a:off x="5334000" y="2170112"/>
            <a:ext cx="3581400" cy="4154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1 Joule (J): </a:t>
            </a:r>
          </a:p>
          <a:p>
            <a:pPr eaLnBrk="1" hangingPunct="1"/>
            <a:endParaRPr lang="en-US" sz="1600"/>
          </a:p>
          <a:p>
            <a:pPr eaLnBrk="1" hangingPunct="1">
              <a:buFont typeface="Arial" charset="0"/>
              <a:buChar char="•"/>
            </a:pPr>
            <a:r>
              <a:rPr lang="en-US" sz="1600"/>
              <a:t>The </a:t>
            </a:r>
            <a:r>
              <a:rPr lang="en-US" sz="1600">
                <a:hlinkClick r:id="rId2" tooltip="Heat"/>
              </a:rPr>
              <a:t>heat</a:t>
            </a:r>
            <a:r>
              <a:rPr lang="en-US" sz="1600"/>
              <a:t> required to raise the temperature of 1 g of water by 0.24 K;  1 J = 0.24 calories.</a:t>
            </a:r>
            <a:r>
              <a:rPr lang="en-US" sz="1600" baseline="30000">
                <a:hlinkClick r:id="rId3"/>
              </a:rPr>
              <a:t>[6]</a:t>
            </a:r>
            <a:endParaRPr lang="en-US" sz="1600" baseline="30000"/>
          </a:p>
          <a:p>
            <a:pPr eaLnBrk="1" hangingPunct="1"/>
            <a:endParaRPr lang="en-US" sz="1600"/>
          </a:p>
          <a:p>
            <a:pPr eaLnBrk="1" hangingPunct="1">
              <a:buFont typeface="Arial" charset="0"/>
              <a:buChar char="•"/>
            </a:pPr>
            <a:r>
              <a:rPr lang="en-US" sz="1600"/>
              <a:t>The heat released as heat by a person at rest every 1/60 second (~17 ms); .</a:t>
            </a:r>
            <a:r>
              <a:rPr lang="en-US" sz="1600" baseline="30000">
                <a:hlinkClick r:id="rId4"/>
              </a:rPr>
              <a:t>[7]</a:t>
            </a:r>
            <a:endParaRPr lang="en-US" sz="1600" baseline="30000"/>
          </a:p>
          <a:p>
            <a:pPr eaLnBrk="1" hangingPunct="1"/>
            <a:endParaRPr lang="en-US" sz="1600"/>
          </a:p>
          <a:p>
            <a:pPr eaLnBrk="1" hangingPunct="1">
              <a:buFont typeface="Arial" charset="0"/>
              <a:buChar char="•"/>
            </a:pPr>
            <a:r>
              <a:rPr lang="en-US" sz="1600"/>
              <a:t>The </a:t>
            </a:r>
            <a:r>
              <a:rPr lang="en-US" sz="1600">
                <a:hlinkClick r:id="rId5" tooltip="Kinetic energy"/>
              </a:rPr>
              <a:t>kinetic energy</a:t>
            </a:r>
            <a:r>
              <a:rPr lang="en-US" sz="1600"/>
              <a:t> of a 50 kg (110 lb) human moving at 0.43 mi/hr).</a:t>
            </a:r>
          </a:p>
          <a:p>
            <a:pPr eaLnBrk="1" hangingPunct="1"/>
            <a:endParaRPr lang="en-US" sz="1600"/>
          </a:p>
          <a:p>
            <a:pPr eaLnBrk="1" hangingPunct="1">
              <a:buFont typeface="Arial" charset="0"/>
              <a:buChar char="•"/>
            </a:pPr>
            <a:r>
              <a:rPr lang="en-US" sz="1600"/>
              <a:t>The amount of electricity required to light a 1 watt </a:t>
            </a:r>
            <a:r>
              <a:rPr lang="en-US" sz="1600">
                <a:hlinkClick r:id="rId6" tooltip="Light-emitting diode"/>
              </a:rPr>
              <a:t>LED</a:t>
            </a:r>
            <a:r>
              <a:rPr lang="en-US" sz="1600"/>
              <a:t> for 1 s.</a:t>
            </a:r>
          </a:p>
          <a:p>
            <a:pPr eaLnBrk="1" hangingPunct="1"/>
            <a:endParaRPr lang="en-US"/>
          </a:p>
        </p:txBody>
      </p:sp>
    </p:spTree>
    <p:extLst>
      <p:ext uri="{BB962C8B-B14F-4D97-AF65-F5344CB8AC3E}">
        <p14:creationId xmlns:p14="http://schemas.microsoft.com/office/powerpoint/2010/main" val="40631399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92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892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892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892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892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8925">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2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5" grpId="0" build="p" autoUpdateAnimBg="0"/>
      <p:bldP spid="6247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2"/>
          <p:cNvSpPr>
            <a:spLocks noGrp="1" noChangeArrowheads="1"/>
          </p:cNvSpPr>
          <p:nvPr>
            <p:ph type="title"/>
          </p:nvPr>
        </p:nvSpPr>
        <p:spPr>
          <a:xfrm>
            <a:off x="609600" y="609600"/>
            <a:ext cx="8229600" cy="1143000"/>
          </a:xfrm>
        </p:spPr>
        <p:txBody>
          <a:bodyPr/>
          <a:lstStyle/>
          <a:p>
            <a:pPr algn="ctr"/>
            <a:r>
              <a:rPr lang="en-US" sz="3600" dirty="0" smtClean="0">
                <a:solidFill>
                  <a:schemeClr val="tx1"/>
                </a:solidFill>
                <a:latin typeface="Helvetica" charset="0"/>
                <a:ea typeface="ＭＳ Ｐゴシック" charset="0"/>
                <a:cs typeface="ＭＳ Ｐゴシック" charset="0"/>
              </a:rPr>
              <a:t>Measurements &amp; Numbers</a:t>
            </a:r>
            <a:endParaRPr lang="en-US" sz="3600" dirty="0">
              <a:solidFill>
                <a:schemeClr val="tx1"/>
              </a:solidFill>
              <a:latin typeface="Helvetica" charset="0"/>
              <a:ea typeface="ＭＳ Ｐゴシック" charset="0"/>
              <a:cs typeface="ＭＳ Ｐゴシック" charset="0"/>
            </a:endParaRPr>
          </a:p>
        </p:txBody>
      </p:sp>
      <p:sp>
        <p:nvSpPr>
          <p:cNvPr id="69635" name="Rectangle 3"/>
          <p:cNvSpPr>
            <a:spLocks noGrp="1" noChangeArrowheads="1"/>
          </p:cNvSpPr>
          <p:nvPr>
            <p:ph type="body" idx="1"/>
          </p:nvPr>
        </p:nvSpPr>
        <p:spPr>
          <a:xfrm>
            <a:off x="1447800" y="1981200"/>
            <a:ext cx="7302500" cy="4684359"/>
          </a:xfrm>
          <a:ln w="12700" cap="flat">
            <a:solidFill>
              <a:schemeClr val="tx1"/>
            </a:solidFill>
            <a:miter lim="800000"/>
            <a:headEnd/>
            <a:tailEnd/>
          </a:ln>
        </p:spPr>
        <p:txBody>
          <a:bodyPr>
            <a:spAutoFit/>
          </a:bodyPr>
          <a:lstStyle/>
          <a:p>
            <a:pPr>
              <a:buSzPct val="200000"/>
              <a:buFontTx/>
              <a:buChar char="•"/>
            </a:pPr>
            <a:r>
              <a:rPr lang="en-US" sz="2400" b="1" dirty="0" smtClean="0">
                <a:solidFill>
                  <a:schemeClr val="hlink"/>
                </a:solidFill>
                <a:latin typeface="Helvetica" charset="0"/>
                <a:ea typeface="ＭＳ Ｐゴシック" charset="0"/>
                <a:cs typeface="ＭＳ Ｐゴシック" charset="0"/>
              </a:rPr>
              <a:t> Any </a:t>
            </a:r>
            <a:r>
              <a:rPr lang="en-US" sz="2400" b="1" dirty="0">
                <a:solidFill>
                  <a:schemeClr val="hlink"/>
                </a:solidFill>
                <a:latin typeface="Helvetica" charset="0"/>
                <a:ea typeface="ＭＳ Ｐゴシック" charset="0"/>
                <a:cs typeface="ＭＳ Ｐゴシック" charset="0"/>
              </a:rPr>
              <a:t>number </a:t>
            </a:r>
            <a:r>
              <a:rPr lang="en-US" sz="2400" b="1" dirty="0" smtClean="0">
                <a:solidFill>
                  <a:schemeClr val="hlink"/>
                </a:solidFill>
                <a:latin typeface="Helvetica" charset="0"/>
                <a:ea typeface="ＭＳ Ｐゴシック" charset="0"/>
                <a:cs typeface="ＭＳ Ｐゴシック" charset="0"/>
              </a:rPr>
              <a:t>determined </a:t>
            </a:r>
            <a:r>
              <a:rPr lang="en-US" sz="2400" b="1" dirty="0">
                <a:solidFill>
                  <a:schemeClr val="hlink"/>
                </a:solidFill>
                <a:latin typeface="Helvetica" charset="0"/>
                <a:ea typeface="ＭＳ Ｐゴシック" charset="0"/>
                <a:cs typeface="ＭＳ Ｐゴシック" charset="0"/>
              </a:rPr>
              <a:t>by </a:t>
            </a:r>
            <a:r>
              <a:rPr lang="en-US" sz="2400" b="1" dirty="0" smtClean="0">
                <a:solidFill>
                  <a:schemeClr val="hlink"/>
                </a:solidFill>
                <a:latin typeface="Helvetica" charset="0"/>
                <a:ea typeface="ＭＳ Ｐゴシック" charset="0"/>
                <a:cs typeface="ＭＳ Ｐゴシック" charset="0"/>
              </a:rPr>
              <a:t>any method of measurement: </a:t>
            </a:r>
            <a:r>
              <a:rPr lang="en-US" sz="2400" b="1" dirty="0" smtClean="0">
                <a:solidFill>
                  <a:srgbClr val="FF0000"/>
                </a:solidFill>
                <a:latin typeface="Helvetica" charset="0"/>
                <a:ea typeface="ＭＳ Ｐゴシック" charset="0"/>
                <a:cs typeface="ＭＳ Ｐゴシック" charset="0"/>
              </a:rPr>
              <a:t>MUST ALWAYS INCLUDE the </a:t>
            </a:r>
            <a:r>
              <a:rPr lang="en-US" sz="2800" b="1" dirty="0" smtClean="0">
                <a:solidFill>
                  <a:schemeClr val="hlink"/>
                </a:solidFill>
                <a:latin typeface="Helvetica" charset="0"/>
                <a:ea typeface="ＭＳ Ｐゴシック" charset="0"/>
                <a:cs typeface="ＭＳ Ｐゴシック" charset="0"/>
              </a:rPr>
              <a:t> </a:t>
            </a:r>
            <a:r>
              <a:rPr lang="en-US" sz="2800" b="1" dirty="0" smtClean="0">
                <a:solidFill>
                  <a:srgbClr val="FF0000"/>
                </a:solidFill>
                <a:latin typeface="Helvetica" charset="0"/>
                <a:ea typeface="ＭＳ Ｐゴシック" charset="0"/>
                <a:cs typeface="ＭＳ Ｐゴシック" charset="0"/>
              </a:rPr>
              <a:t>UNIT being measured. </a:t>
            </a:r>
            <a:br>
              <a:rPr lang="en-US" sz="2800" b="1" dirty="0" smtClean="0">
                <a:solidFill>
                  <a:srgbClr val="FF0000"/>
                </a:solidFill>
                <a:latin typeface="Helvetica" charset="0"/>
                <a:ea typeface="ＭＳ Ｐゴシック" charset="0"/>
                <a:cs typeface="ＭＳ Ｐゴシック" charset="0"/>
              </a:rPr>
            </a:br>
            <a:r>
              <a:rPr lang="en-US" sz="2800" b="1" dirty="0" smtClean="0">
                <a:latin typeface="Helvetica" charset="0"/>
                <a:ea typeface="ＭＳ Ｐゴシック" charset="0"/>
                <a:cs typeface="ＭＳ Ｐゴシック" charset="0"/>
              </a:rPr>
              <a:t>Example: </a:t>
            </a:r>
            <a:r>
              <a:rPr lang="en-US" b="1" dirty="0" smtClean="0">
                <a:solidFill>
                  <a:schemeClr val="accent2"/>
                </a:solidFill>
                <a:effectLst>
                  <a:outerShdw blurRad="38100" dist="38100" dir="2700000" algn="tl">
                    <a:srgbClr val="DDDDDD"/>
                  </a:outerShdw>
                </a:effectLst>
              </a:rPr>
              <a:t>20.0</a:t>
            </a:r>
            <a:r>
              <a:rPr lang="en-US" b="1" dirty="0" smtClean="0">
                <a:effectLst>
                  <a:outerShdw blurRad="38100" dist="38100" dir="2700000" algn="tl">
                    <a:srgbClr val="DDDDDD"/>
                  </a:outerShdw>
                </a:effectLst>
              </a:rPr>
              <a:t> </a:t>
            </a:r>
            <a:r>
              <a:rPr lang="en-US" b="1" dirty="0">
                <a:solidFill>
                  <a:srgbClr val="063DE8"/>
                </a:solidFill>
                <a:effectLst>
                  <a:outerShdw blurRad="38100" dist="38100" dir="2700000" algn="tl">
                    <a:srgbClr val="DDDDDD"/>
                  </a:outerShdw>
                </a:effectLst>
              </a:rPr>
              <a:t>grams</a:t>
            </a:r>
            <a:endParaRPr lang="en-US" b="1" dirty="0">
              <a:effectLst>
                <a:outerShdw blurRad="38100" dist="38100" dir="2700000" algn="tl">
                  <a:srgbClr val="DDDDDD"/>
                </a:outerShdw>
              </a:effectLst>
            </a:endParaRPr>
          </a:p>
          <a:p>
            <a:pPr>
              <a:buSzPct val="200000"/>
              <a:buFontTx/>
              <a:buChar char="•"/>
            </a:pPr>
            <a:endParaRPr lang="en-US" sz="2800" dirty="0">
              <a:solidFill>
                <a:srgbClr val="FF0000"/>
              </a:solidFill>
              <a:latin typeface="Helvetica" charset="0"/>
              <a:ea typeface="ＭＳ Ｐゴシック" charset="0"/>
              <a:cs typeface="ＭＳ Ｐゴシック" charset="0"/>
            </a:endParaRPr>
          </a:p>
          <a:p>
            <a:pPr>
              <a:buSzPct val="200000"/>
              <a:buFontTx/>
              <a:buChar char="•"/>
            </a:pPr>
            <a:r>
              <a:rPr lang="en-US" sz="2800" dirty="0" smtClean="0">
                <a:latin typeface="Helvetica" charset="0"/>
                <a:ea typeface="ＭＳ Ｐゴシック" charset="0"/>
                <a:cs typeface="ＭＳ Ｐゴシック" charset="0"/>
              </a:rPr>
              <a:t>Short </a:t>
            </a:r>
            <a:r>
              <a:rPr lang="en-US" sz="2800" dirty="0">
                <a:latin typeface="Helvetica" charset="0"/>
                <a:ea typeface="ＭＳ Ｐゴシック" charset="0"/>
                <a:cs typeface="ＭＳ Ｐゴシック" charset="0"/>
              </a:rPr>
              <a:t>Hand expression translates the number to </a:t>
            </a:r>
            <a:r>
              <a:rPr lang="en-US" sz="2400" b="1" dirty="0">
                <a:solidFill>
                  <a:schemeClr val="hlink"/>
                </a:solidFill>
                <a:latin typeface="Helvetica" charset="0"/>
                <a:ea typeface="ＭＳ Ｐゴシック" charset="0"/>
                <a:cs typeface="ＭＳ Ｐゴシック" charset="0"/>
              </a:rPr>
              <a:t>Scientific </a:t>
            </a:r>
            <a:r>
              <a:rPr lang="en-US" sz="2400" b="1" dirty="0" smtClean="0">
                <a:solidFill>
                  <a:schemeClr val="hlink"/>
                </a:solidFill>
                <a:latin typeface="Helvetica" charset="0"/>
                <a:ea typeface="ＭＳ Ｐゴシック" charset="0"/>
                <a:cs typeface="ＭＳ Ｐゴシック" charset="0"/>
              </a:rPr>
              <a:t>Notation</a:t>
            </a:r>
            <a:br>
              <a:rPr lang="en-US" sz="2400" b="1" dirty="0" smtClean="0">
                <a:solidFill>
                  <a:schemeClr val="hlink"/>
                </a:solidFill>
                <a:latin typeface="Helvetica" charset="0"/>
                <a:ea typeface="ＭＳ Ｐゴシック" charset="0"/>
                <a:cs typeface="ＭＳ Ｐゴシック" charset="0"/>
              </a:rPr>
            </a:br>
            <a:r>
              <a:rPr lang="en-US" sz="2800" b="1" dirty="0">
                <a:latin typeface="Helvetica" charset="0"/>
                <a:ea typeface="ＭＳ Ｐゴシック" charset="0"/>
                <a:cs typeface="ＭＳ Ｐゴシック" charset="0"/>
              </a:rPr>
              <a:t>Example: </a:t>
            </a:r>
            <a:r>
              <a:rPr lang="en-US" sz="2800" b="1" dirty="0" smtClean="0">
                <a:solidFill>
                  <a:schemeClr val="accent2"/>
                </a:solidFill>
                <a:effectLst>
                  <a:outerShdw blurRad="38100" dist="38100" dir="2700000" algn="tl">
                    <a:srgbClr val="DDDDDD"/>
                  </a:outerShdw>
                </a:effectLst>
                <a:latin typeface="Helvetica"/>
                <a:cs typeface="Helvetica"/>
              </a:rPr>
              <a:t>2.00 x 10</a:t>
            </a:r>
            <a:r>
              <a:rPr lang="en-US" sz="2800" b="1" baseline="30000" dirty="0" smtClean="0">
                <a:solidFill>
                  <a:schemeClr val="accent2"/>
                </a:solidFill>
                <a:effectLst>
                  <a:outerShdw blurRad="38100" dist="38100" dir="2700000" algn="tl">
                    <a:srgbClr val="DDDDDD"/>
                  </a:outerShdw>
                </a:effectLst>
                <a:latin typeface="Helvetica"/>
                <a:cs typeface="Helvetica"/>
              </a:rPr>
              <a:t>1</a:t>
            </a:r>
            <a:r>
              <a:rPr lang="en-US" sz="2800" b="1" dirty="0" smtClean="0">
                <a:effectLst>
                  <a:outerShdw blurRad="38100" dist="38100" dir="2700000" algn="tl">
                    <a:srgbClr val="DDDDDD"/>
                  </a:outerShdw>
                </a:effectLst>
                <a:latin typeface="Helvetica"/>
                <a:cs typeface="Helvetica"/>
              </a:rPr>
              <a:t> </a:t>
            </a:r>
            <a:r>
              <a:rPr lang="en-US" sz="2800" b="1" dirty="0">
                <a:solidFill>
                  <a:srgbClr val="063DE8"/>
                </a:solidFill>
                <a:effectLst>
                  <a:outerShdw blurRad="38100" dist="38100" dir="2700000" algn="tl">
                    <a:srgbClr val="DDDDDD"/>
                  </a:outerShdw>
                </a:effectLst>
                <a:latin typeface="Helvetica"/>
                <a:cs typeface="Helvetica"/>
              </a:rPr>
              <a:t>grams</a:t>
            </a:r>
            <a:endParaRPr lang="en-US" sz="2800" b="1" dirty="0">
              <a:effectLst>
                <a:outerShdw blurRad="38100" dist="38100" dir="2700000" algn="tl">
                  <a:srgbClr val="DDDDDD"/>
                </a:outerShdw>
              </a:effectLst>
              <a:latin typeface="Helvetica"/>
              <a:cs typeface="Helvetica"/>
            </a:endParaRPr>
          </a:p>
          <a:p>
            <a:pPr>
              <a:buSzPct val="200000"/>
              <a:buFontTx/>
              <a:buChar char="•"/>
            </a:pPr>
            <a:endParaRPr lang="en-US" sz="2400" b="1" dirty="0" smtClean="0">
              <a:solidFill>
                <a:schemeClr val="hlink"/>
              </a:solidFill>
              <a:latin typeface="Helvetica" charset="0"/>
              <a:ea typeface="ＭＳ Ｐゴシック" charset="0"/>
              <a:cs typeface="ＭＳ Ｐゴシック" charset="0"/>
            </a:endParaRPr>
          </a:p>
          <a:p>
            <a:pPr marL="0" indent="0">
              <a:buSzPct val="200000"/>
              <a:buNone/>
            </a:pPr>
            <a:endParaRPr lang="en-US" sz="2400" b="1" dirty="0" smtClean="0">
              <a:solidFill>
                <a:schemeClr val="hlink"/>
              </a:solidFill>
              <a:latin typeface="Helvetica" charset="0"/>
              <a:ea typeface="ＭＳ Ｐゴシック" charset="0"/>
              <a:cs typeface="ＭＳ Ｐゴシック" charset="0"/>
            </a:endParaRPr>
          </a:p>
        </p:txBody>
      </p:sp>
      <p:graphicFrame>
        <p:nvGraphicFramePr>
          <p:cNvPr id="98306" name="Object 2"/>
          <p:cNvGraphicFramePr>
            <a:graphicFrameLocks/>
          </p:cNvGraphicFramePr>
          <p:nvPr/>
        </p:nvGraphicFramePr>
        <p:xfrm>
          <a:off x="7772400" y="5181600"/>
          <a:ext cx="1041400" cy="1066800"/>
        </p:xfrm>
        <a:graphic>
          <a:graphicData uri="http://schemas.openxmlformats.org/presentationml/2006/ole">
            <mc:AlternateContent xmlns:mc="http://schemas.openxmlformats.org/markup-compatibility/2006">
              <mc:Choice xmlns:v="urn:schemas-microsoft-com:vml" Requires="v">
                <p:oleObj spid="_x0000_s18465"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51816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9830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8466"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4352210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457200"/>
            <a:ext cx="4953000" cy="1162050"/>
          </a:xfrm>
        </p:spPr>
        <p:txBody>
          <a:bodyPr/>
          <a:lstStyle/>
          <a:p>
            <a:pPr algn="ctr"/>
            <a:r>
              <a:rPr lang="en-US">
                <a:latin typeface="Times" charset="0"/>
                <a:ea typeface="ＭＳ Ｐゴシック" charset="0"/>
                <a:cs typeface="ＭＳ Ｐゴシック" charset="0"/>
              </a:rPr>
              <a:t>      Powers of Ten:</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Scale</a:t>
            </a:r>
          </a:p>
        </p:txBody>
      </p:sp>
      <p:pic>
        <p:nvPicPr>
          <p:cNvPr id="778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86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790700"/>
            <a:ext cx="71628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Line 5"/>
          <p:cNvSpPr>
            <a:spLocks noChangeShapeType="1"/>
          </p:cNvSpPr>
          <p:nvPr/>
        </p:nvSpPr>
        <p:spPr bwMode="auto">
          <a:xfrm>
            <a:off x="1600200" y="1752600"/>
            <a:ext cx="7010400" cy="0"/>
          </a:xfrm>
          <a:prstGeom prst="line">
            <a:avLst/>
          </a:prstGeom>
          <a:noFill/>
          <a:ln w="698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6" name="TextBox 5"/>
          <p:cNvSpPr txBox="1"/>
          <p:nvPr/>
        </p:nvSpPr>
        <p:spPr>
          <a:xfrm>
            <a:off x="914400" y="24384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endParaRPr lang="en-US">
              <a:effectLst>
                <a:outerShdw blurRad="38100" dist="38100" dir="2700000" algn="tl">
                  <a:srgbClr val="DDDDDD"/>
                </a:outerShdw>
              </a:effectLst>
            </a:endParaRPr>
          </a:p>
        </p:txBody>
      </p:sp>
    </p:spTree>
    <p:extLst>
      <p:ext uri="{BB962C8B-B14F-4D97-AF65-F5344CB8AC3E}">
        <p14:creationId xmlns:p14="http://schemas.microsoft.com/office/powerpoint/2010/main" val="98516015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152400"/>
            <a:ext cx="8229600" cy="1143000"/>
          </a:xfrm>
        </p:spPr>
        <p:txBody>
          <a:bodyPr/>
          <a:lstStyle/>
          <a:p>
            <a:pPr eaLnBrk="1" hangingPunct="1"/>
            <a:r>
              <a:rPr lang="en-US" sz="3600" dirty="0">
                <a:solidFill>
                  <a:srgbClr val="FF0000"/>
                </a:solidFill>
                <a:latin typeface="Calibri" charset="0"/>
                <a:ea typeface="ＭＳ Ｐゴシック" charset="0"/>
                <a:cs typeface="ＭＳ Ｐゴシック" charset="0"/>
              </a:rPr>
              <a:t>Hearing/Viewing: </a:t>
            </a:r>
            <a:r>
              <a:rPr lang="en-US" sz="3600" dirty="0">
                <a:solidFill>
                  <a:srgbClr val="9D3A2D"/>
                </a:solidFill>
                <a:latin typeface="Calibri" charset="0"/>
                <a:ea typeface="ＭＳ Ｐゴシック" charset="0"/>
                <a:cs typeface="ＭＳ Ｐゴシック" charset="0"/>
              </a:rPr>
              <a:t>Guiding </a:t>
            </a:r>
            <a:r>
              <a:rPr lang="en-US" sz="3600" dirty="0" smtClean="0">
                <a:solidFill>
                  <a:srgbClr val="9D3A2D"/>
                </a:solidFill>
                <a:latin typeface="Calibri" charset="0"/>
                <a:ea typeface="ＭＳ Ｐゴシック" charset="0"/>
                <a:cs typeface="ＭＳ Ｐゴシック" charset="0"/>
              </a:rPr>
              <a:t>Questions (GQ)</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Measurements &amp; Relative Scale </a:t>
            </a:r>
          </a:p>
        </p:txBody>
      </p:sp>
      <p:pic>
        <p:nvPicPr>
          <p:cNvPr id="36866" name="Picture 7" descr="Screen Shot 2017-01-09 at 9.54.5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262063"/>
            <a:ext cx="3587750" cy="5595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Rectangle 8">
            <a:hlinkClick r:id="rId4"/>
          </p:cNvPr>
          <p:cNvSpPr>
            <a:spLocks noChangeArrowheads="1"/>
          </p:cNvSpPr>
          <p:nvPr/>
        </p:nvSpPr>
        <p:spPr bwMode="auto">
          <a:xfrm>
            <a:off x="228600" y="881062"/>
            <a:ext cx="8458200" cy="338138"/>
          </a:xfrm>
          <a:prstGeom prst="rect">
            <a:avLst/>
          </a:prstGeom>
          <a:noFill/>
          <a:ln w="9525">
            <a:noFill/>
            <a:miter lim="800000"/>
            <a:headEnd/>
            <a:tailEnd/>
          </a:ln>
        </p:spPr>
        <p:txBody>
          <a:bodyPr>
            <a:spAutoFit/>
          </a:bodyPr>
          <a:lstStyle/>
          <a:p>
            <a:pPr algn="ctr">
              <a:defRPr/>
            </a:pPr>
            <a:r>
              <a:rPr lang="en-US" sz="1600" dirty="0">
                <a:effectLst>
                  <a:outerShdw blurRad="38100" dist="38100" dir="2700000" algn="tl">
                    <a:srgbClr val="DDDDDD"/>
                  </a:outerShdw>
                </a:effectLst>
              </a:rPr>
              <a:t>http://</a:t>
            </a:r>
            <a:r>
              <a:rPr lang="en-US" sz="1600" dirty="0" err="1">
                <a:effectLst>
                  <a:outerShdw blurRad="38100" dist="38100" dir="2700000" algn="tl">
                    <a:srgbClr val="DDDDDD"/>
                  </a:outerShdw>
                </a:effectLst>
              </a:rPr>
              <a:t>chemconnections.org</a:t>
            </a:r>
            <a:r>
              <a:rPr lang="en-US" sz="1600" dirty="0">
                <a:effectLst>
                  <a:outerShdw blurRad="38100" dist="38100" dir="2700000" algn="tl">
                    <a:srgbClr val="DDDDDD"/>
                  </a:outerShdw>
                </a:effectLst>
              </a:rPr>
              <a:t>/general/chem108/Powers%20of%20Ten-Guide.html</a:t>
            </a:r>
          </a:p>
        </p:txBody>
      </p:sp>
      <p:sp>
        <p:nvSpPr>
          <p:cNvPr id="10" name="Rectangle 6"/>
          <p:cNvSpPr>
            <a:spLocks noChangeArrowheads="1"/>
          </p:cNvSpPr>
          <p:nvPr/>
        </p:nvSpPr>
        <p:spPr bwMode="auto">
          <a:xfrm>
            <a:off x="1524000" y="2286000"/>
            <a:ext cx="6858000" cy="254000"/>
          </a:xfrm>
          <a:prstGeom prst="rect">
            <a:avLst/>
          </a:prstGeom>
          <a:noFill/>
          <a:ln w="9525">
            <a:noFill/>
            <a:miter lim="800000"/>
            <a:headEnd/>
            <a:tailEnd/>
          </a:ln>
        </p:spPr>
        <p:txBody>
          <a:bodyPr>
            <a:spAutoFit/>
          </a:bodyPr>
          <a:lstStyle/>
          <a:p>
            <a:pPr algn="ctr">
              <a:defRPr/>
            </a:pPr>
            <a:r>
              <a:rPr lang="en-US" sz="1000" dirty="0">
                <a:effectLst>
                  <a:outerShdw blurRad="38100" dist="38100" dir="2700000" algn="tl">
                    <a:srgbClr val="DDDDDD"/>
                  </a:outerShdw>
                </a:effectLst>
              </a:rPr>
              <a:t>https://</a:t>
            </a:r>
            <a:r>
              <a:rPr lang="en-US" sz="1000" dirty="0" err="1">
                <a:effectLst>
                  <a:outerShdw blurRad="38100" dist="38100" dir="2700000" algn="tl">
                    <a:srgbClr val="DDDDDD"/>
                  </a:outerShdw>
                </a:effectLst>
              </a:rPr>
              <a:t>www.youtube.com</a:t>
            </a:r>
            <a:r>
              <a:rPr lang="en-US" sz="1000" dirty="0">
                <a:effectLst>
                  <a:outerShdw blurRad="38100" dist="38100" dir="2700000" algn="tl">
                    <a:srgbClr val="DDDDDD"/>
                  </a:outerShdw>
                </a:effectLst>
              </a:rPr>
              <a:t>/</a:t>
            </a:r>
            <a:r>
              <a:rPr lang="en-US" sz="1000" dirty="0" err="1">
                <a:effectLst>
                  <a:outerShdw blurRad="38100" dist="38100" dir="2700000" algn="tl">
                    <a:srgbClr val="DDDDDD"/>
                  </a:outerShdw>
                </a:effectLst>
              </a:rPr>
              <a:t>watch?v</a:t>
            </a:r>
            <a:r>
              <a:rPr lang="en-US" sz="1000" dirty="0">
                <a:effectLst>
                  <a:outerShdw blurRad="38100" dist="38100" dir="2700000" algn="tl">
                    <a:srgbClr val="DDDDDD"/>
                  </a:outerShdw>
                </a:effectLst>
              </a:rPr>
              <a:t>=0fKBhvDjuy0</a:t>
            </a:r>
          </a:p>
        </p:txBody>
      </p:sp>
      <p:sp>
        <p:nvSpPr>
          <p:cNvPr id="11" name="Rectangle 10"/>
          <p:cNvSpPr>
            <a:spLocks noChangeArrowheads="1"/>
          </p:cNvSpPr>
          <p:nvPr/>
        </p:nvSpPr>
        <p:spPr bwMode="auto">
          <a:xfrm>
            <a:off x="152400" y="6350000"/>
            <a:ext cx="8991600" cy="400050"/>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dirty="0"/>
              <a:t>From the calendar links, submit responses on-line; </a:t>
            </a:r>
            <a:r>
              <a:rPr lang="en-US" sz="2000" dirty="0">
                <a:solidFill>
                  <a:srgbClr val="FF0000"/>
                </a:solidFill>
              </a:rPr>
              <a:t>graded weekly</a:t>
            </a:r>
            <a:r>
              <a:rPr lang="en-US" sz="2000" dirty="0"/>
              <a:t>. </a:t>
            </a:r>
          </a:p>
        </p:txBody>
      </p:sp>
      <p:sp>
        <p:nvSpPr>
          <p:cNvPr id="2" name="Rectangle 1"/>
          <p:cNvSpPr/>
          <p:nvPr/>
        </p:nvSpPr>
        <p:spPr>
          <a:xfrm>
            <a:off x="0" y="2720876"/>
            <a:ext cx="3048000" cy="2308324"/>
          </a:xfrm>
          <a:prstGeom prst="rect">
            <a:avLst/>
          </a:prstGeom>
        </p:spPr>
        <p:txBody>
          <a:bodyPr wrap="square">
            <a:spAutoFit/>
          </a:bodyPr>
          <a:lstStyle/>
          <a:p>
            <a:r>
              <a:rPr lang="en-US" b="1" i="1" dirty="0" smtClean="0">
                <a:solidFill>
                  <a:srgbClr val="FF0000"/>
                </a:solidFill>
              </a:rPr>
              <a:t>Answer </a:t>
            </a:r>
            <a:r>
              <a:rPr lang="en-US" b="1" i="1" dirty="0" smtClean="0">
                <a:solidFill>
                  <a:srgbClr val="FF0000"/>
                </a:solidFill>
              </a:rPr>
              <a:t>all Guiding Questions on-line</a:t>
            </a:r>
            <a:r>
              <a:rPr lang="en-US" dirty="0" smtClean="0"/>
              <a:t> </a:t>
            </a:r>
            <a:endParaRPr lang="en-US" dirty="0" smtClean="0"/>
          </a:p>
          <a:p>
            <a:pPr marL="457200" indent="-457200">
              <a:buFont typeface="+mj-lt"/>
              <a:buAutoNum type="arabicPeriod"/>
            </a:pPr>
            <a:endParaRPr lang="en-US" dirty="0"/>
          </a:p>
          <a:p>
            <a:pPr algn="ctr"/>
            <a:r>
              <a:rPr lang="en-US" dirty="0" smtClean="0"/>
              <a:t>  First GQ assignment </a:t>
            </a:r>
          </a:p>
          <a:p>
            <a:pPr algn="ctr"/>
            <a:r>
              <a:rPr lang="en-US" dirty="0" smtClean="0">
                <a:solidFill>
                  <a:srgbClr val="FF0000"/>
                </a:solidFill>
              </a:rPr>
              <a:t>.</a:t>
            </a:r>
            <a:endParaRPr lang="en-US" dirty="0" smtClean="0">
              <a:solidFill>
                <a:srgbClr val="FF0000"/>
              </a:solidFill>
            </a:endParaRPr>
          </a:p>
        </p:txBody>
      </p:sp>
    </p:spTree>
    <p:extLst>
      <p:ext uri="{BB962C8B-B14F-4D97-AF65-F5344CB8AC3E}">
        <p14:creationId xmlns:p14="http://schemas.microsoft.com/office/powerpoint/2010/main" val="9610904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2"/>
          <p:cNvSpPr>
            <a:spLocks noGrp="1" noChangeArrowheads="1"/>
          </p:cNvSpPr>
          <p:nvPr>
            <p:ph type="title"/>
          </p:nvPr>
        </p:nvSpPr>
        <p:spPr>
          <a:xfrm>
            <a:off x="457200" y="614363"/>
            <a:ext cx="8229600" cy="1143000"/>
          </a:xfrm>
        </p:spPr>
        <p:txBody>
          <a:bodyPr/>
          <a:lstStyle/>
          <a:p>
            <a:r>
              <a:rPr lang="en-US" sz="3600" dirty="0">
                <a:latin typeface="Helvetica" charset="0"/>
                <a:ea typeface="ＭＳ Ｐゴシック" charset="0"/>
                <a:cs typeface="ＭＳ Ｐゴシック" charset="0"/>
              </a:rPr>
              <a:t>Scientific </a:t>
            </a:r>
            <a:r>
              <a:rPr lang="en-US" sz="3600" dirty="0" smtClean="0">
                <a:latin typeface="Helvetica" charset="0"/>
                <a:ea typeface="ＭＳ Ｐゴシック" charset="0"/>
                <a:cs typeface="ＭＳ Ｐゴシック" charset="0"/>
              </a:rPr>
              <a:t>Notation &amp; </a:t>
            </a:r>
            <a:r>
              <a:rPr lang="en-US" sz="3600" dirty="0" smtClean="0">
                <a:solidFill>
                  <a:schemeClr val="tx1"/>
                </a:solidFill>
                <a:latin typeface="Helvetica" charset="0"/>
                <a:ea typeface="ＭＳ Ｐゴシック" charset="0"/>
                <a:cs typeface="ＭＳ Ｐゴシック" charset="0"/>
              </a:rPr>
              <a:t>Mathematics</a:t>
            </a: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endParaRPr lang="en-US" sz="3600" dirty="0">
              <a:solidFill>
                <a:schemeClr val="tx1"/>
              </a:solidFill>
              <a:latin typeface="Helvetica" charset="0"/>
              <a:ea typeface="ＭＳ Ｐゴシック" charset="0"/>
              <a:cs typeface="ＭＳ Ｐゴシック" charset="0"/>
            </a:endParaRPr>
          </a:p>
        </p:txBody>
      </p:sp>
      <p:sp>
        <p:nvSpPr>
          <p:cNvPr id="78853" name="Rectangle 3"/>
          <p:cNvSpPr>
            <a:spLocks noGrp="1" noChangeArrowheads="1"/>
          </p:cNvSpPr>
          <p:nvPr>
            <p:ph type="body" idx="1"/>
          </p:nvPr>
        </p:nvSpPr>
        <p:spPr>
          <a:xfrm>
            <a:off x="1371600" y="1981200"/>
            <a:ext cx="7302500" cy="3810000"/>
          </a:xfrm>
          <a:ln w="12700" cap="flat">
            <a:solidFill>
              <a:schemeClr val="tx1"/>
            </a:solidFill>
            <a:miter lim="800000"/>
            <a:headEnd/>
            <a:tailEnd/>
          </a:ln>
        </p:spPr>
        <p:txBody>
          <a:bodyPr/>
          <a:lstStyle/>
          <a:p>
            <a:pPr>
              <a:buSzPct val="200000"/>
              <a:buFontTx/>
              <a:buChar char="•"/>
            </a:pPr>
            <a:r>
              <a:rPr lang="en-US" sz="2800">
                <a:latin typeface="Helvetica" charset="0"/>
                <a:ea typeface="ＭＳ Ｐゴシック" charset="0"/>
                <a:cs typeface="ＭＳ Ｐゴシック" charset="0"/>
              </a:rPr>
              <a:t>Short Hand expression: </a:t>
            </a:r>
            <a:br>
              <a:rPr lang="en-US" sz="2800">
                <a:latin typeface="Helvetica" charset="0"/>
                <a:ea typeface="ＭＳ Ｐゴシック" charset="0"/>
                <a:cs typeface="ＭＳ Ｐゴシック" charset="0"/>
              </a:rPr>
            </a:br>
            <a:r>
              <a:rPr lang="en-US" sz="2400">
                <a:latin typeface="Helvetica" charset="0"/>
                <a:ea typeface="ＭＳ Ｐゴシック" charset="0"/>
                <a:cs typeface="ＭＳ Ｐゴシック" charset="0"/>
              </a:rPr>
              <a:t>Powers of Ten / Exponents of base Ten</a:t>
            </a:r>
            <a:endParaRPr lang="en-US" sz="2800">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Count decimal places: </a:t>
            </a:r>
            <a:r>
              <a:rPr lang="en-US" sz="2400">
                <a:latin typeface="Helvetica" charset="0"/>
                <a:ea typeface="ＭＳ Ｐゴシック" charset="0"/>
                <a:cs typeface="ＭＳ Ｐゴシック" charset="0"/>
              </a:rPr>
              <a:t>to right (+) and to the left (-)</a:t>
            </a:r>
          </a:p>
          <a:p>
            <a:pPr>
              <a:buSzPct val="200000"/>
              <a:buFontTx/>
              <a:buChar char="•"/>
            </a:pPr>
            <a:endParaRPr lang="en-US" sz="2800">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Multiplication: add exponents</a:t>
            </a:r>
          </a:p>
          <a:p>
            <a:pPr>
              <a:buSzPct val="200000"/>
              <a:buFontTx/>
              <a:buChar char="•"/>
            </a:pPr>
            <a:r>
              <a:rPr lang="en-US" sz="2800">
                <a:latin typeface="Helvetica" charset="0"/>
                <a:ea typeface="ＭＳ Ｐゴシック" charset="0"/>
                <a:cs typeface="ＭＳ Ｐゴシック" charset="0"/>
              </a:rPr>
              <a:t>Division: subtract exponents</a:t>
            </a:r>
          </a:p>
        </p:txBody>
      </p:sp>
      <p:graphicFrame>
        <p:nvGraphicFramePr>
          <p:cNvPr id="78850" name="Object 2"/>
          <p:cNvGraphicFramePr>
            <a:graphicFrameLocks/>
          </p:cNvGraphicFramePr>
          <p:nvPr/>
        </p:nvGraphicFramePr>
        <p:xfrm>
          <a:off x="8001000" y="5562600"/>
          <a:ext cx="914400" cy="1066800"/>
        </p:xfrm>
        <a:graphic>
          <a:graphicData uri="http://schemas.openxmlformats.org/presentationml/2006/ole">
            <mc:AlternateContent xmlns:mc="http://schemas.openxmlformats.org/markup-compatibility/2006">
              <mc:Choice xmlns:v="urn:schemas-microsoft-com:vml" Requires="v">
                <p:oleObj spid="_x0000_s2079"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562600"/>
                        <a:ext cx="914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885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080"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8854" name="Rectangle 5"/>
          <p:cNvSpPr>
            <a:spLocks noChangeArrowheads="1"/>
          </p:cNvSpPr>
          <p:nvPr/>
        </p:nvSpPr>
        <p:spPr bwMode="auto">
          <a:xfrm>
            <a:off x="2971800" y="3352800"/>
            <a:ext cx="533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FF0000"/>
                </a:solidFill>
              </a:rPr>
              <a:t>1,000,000,000 kg/m</a:t>
            </a:r>
            <a:r>
              <a:rPr lang="en-US" baseline="30000">
                <a:solidFill>
                  <a:srgbClr val="FF0000"/>
                </a:solidFill>
              </a:rPr>
              <a:t>3 </a:t>
            </a:r>
            <a:r>
              <a:rPr lang="en-US"/>
              <a:t> </a:t>
            </a:r>
            <a:r>
              <a:rPr lang="en-US">
                <a:solidFill>
                  <a:srgbClr val="FF0000"/>
                </a:solidFill>
              </a:rPr>
              <a:t>= 1 x 10</a:t>
            </a:r>
            <a:r>
              <a:rPr lang="en-US" baseline="30000">
                <a:solidFill>
                  <a:srgbClr val="FF0000"/>
                </a:solidFill>
              </a:rPr>
              <a:t> 9 </a:t>
            </a:r>
            <a:r>
              <a:rPr lang="en-US">
                <a:solidFill>
                  <a:srgbClr val="FF0000"/>
                </a:solidFill>
              </a:rPr>
              <a:t>kg/m</a:t>
            </a:r>
            <a:r>
              <a:rPr lang="en-US" baseline="30000">
                <a:solidFill>
                  <a:srgbClr val="FF0000"/>
                </a:solidFill>
              </a:rPr>
              <a:t>3 </a:t>
            </a:r>
            <a:endParaRPr lang="en-US"/>
          </a:p>
        </p:txBody>
      </p:sp>
      <p:sp>
        <p:nvSpPr>
          <p:cNvPr id="78855" name="Rectangle 6"/>
          <p:cNvSpPr>
            <a:spLocks noChangeArrowheads="1"/>
          </p:cNvSpPr>
          <p:nvPr/>
        </p:nvSpPr>
        <p:spPr bwMode="auto">
          <a:xfrm>
            <a:off x="2971800" y="3810000"/>
            <a:ext cx="5514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63DE8"/>
                </a:solidFill>
              </a:rPr>
              <a:t>0.00000018 kg/cm</a:t>
            </a:r>
            <a:r>
              <a:rPr lang="en-US" baseline="30000">
                <a:solidFill>
                  <a:srgbClr val="063DE8"/>
                </a:solidFill>
              </a:rPr>
              <a:t>3 </a:t>
            </a:r>
            <a:r>
              <a:rPr lang="en-US">
                <a:solidFill>
                  <a:srgbClr val="063DE8"/>
                </a:solidFill>
              </a:rPr>
              <a:t>= 1.8 x 10</a:t>
            </a:r>
            <a:r>
              <a:rPr lang="en-US" baseline="30000">
                <a:solidFill>
                  <a:srgbClr val="063DE8"/>
                </a:solidFill>
              </a:rPr>
              <a:t>-7</a:t>
            </a:r>
            <a:r>
              <a:rPr lang="en-US">
                <a:solidFill>
                  <a:srgbClr val="063DE8"/>
                </a:solidFill>
              </a:rPr>
              <a:t> kg/cm</a:t>
            </a:r>
            <a:r>
              <a:rPr lang="en-US" baseline="30000">
                <a:solidFill>
                  <a:srgbClr val="063DE8"/>
                </a:solidFill>
              </a:rPr>
              <a:t>3</a:t>
            </a:r>
          </a:p>
        </p:txBody>
      </p:sp>
    </p:spTree>
    <p:extLst>
      <p:ext uri="{BB962C8B-B14F-4D97-AF65-F5344CB8AC3E}">
        <p14:creationId xmlns:p14="http://schemas.microsoft.com/office/powerpoint/2010/main" val="3262624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(Read before NEXT </a:t>
            </a:r>
            <a:r>
              <a:rPr lang="en-US" sz="2400" dirty="0">
                <a:solidFill>
                  <a:srgbClr val="9D3A2D"/>
                </a:solidFill>
                <a:latin typeface="Calibri" charset="0"/>
                <a:ea typeface="ＭＳ Ｐゴシック" charset="0"/>
                <a:cs typeface="ＭＳ Ｐゴシック" charset="0"/>
              </a:rPr>
              <a:t>WEEK)</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a:t>
            </a:r>
            <a:r>
              <a:rPr lang="en-US" sz="2400" dirty="0">
                <a:solidFill>
                  <a:srgbClr val="FF0000"/>
                </a:solidFill>
                <a:latin typeface="Calibri" charset="0"/>
                <a:ea typeface="ＭＳ Ｐゴシック" charset="0"/>
                <a:cs typeface="ＭＳ Ｐゴシック" charset="0"/>
              </a:rPr>
              <a:t>Reading</a:t>
            </a:r>
            <a:r>
              <a:rPr lang="en-US" sz="2400" dirty="0">
                <a:latin typeface="Calibri" charset="0"/>
                <a:ea typeface="ＭＳ Ｐゴシック" charset="0"/>
                <a:cs typeface="ＭＳ Ｐゴシック" charset="0"/>
              </a:rPr>
              <a:t> </a:t>
            </a:r>
            <a:r>
              <a:rPr lang="en-US" sz="2400" dirty="0">
                <a:solidFill>
                  <a:srgbClr val="FF0000"/>
                </a:solidFill>
                <a:latin typeface="Calibri" charset="0"/>
                <a:ea typeface="ＭＳ Ｐゴシック" charset="0"/>
                <a:cs typeface="ＭＳ Ｐゴシック" charset="0"/>
              </a:rPr>
              <a:t>Handout</a:t>
            </a:r>
            <a:r>
              <a:rPr lang="en-US" sz="2400" dirty="0">
                <a:latin typeface="Calibri" charset="0"/>
                <a:ea typeface="ＭＳ Ｐゴシック" charset="0"/>
                <a:cs typeface="ＭＳ Ｐゴシック" charset="0"/>
              </a:rPr>
              <a:t> &amp; Worksheet]</a:t>
            </a:r>
          </a:p>
        </p:txBody>
      </p:sp>
      <p:sp>
        <p:nvSpPr>
          <p:cNvPr id="34819"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http://chemconnections.org/general/chem108/Math &amp; Measurement-2018.pdf</a:t>
            </a:r>
          </a:p>
        </p:txBody>
      </p:sp>
      <p:pic>
        <p:nvPicPr>
          <p:cNvPr id="34820" name="Picture 4" descr="Math &amp; Measurement-2018.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33688" y="1981200"/>
            <a:ext cx="3414712" cy="441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16286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(In lab NEXT </a:t>
            </a:r>
            <a:r>
              <a:rPr lang="en-US" sz="2400" dirty="0">
                <a:solidFill>
                  <a:srgbClr val="9D3A2D"/>
                </a:solidFill>
                <a:latin typeface="Calibri" charset="0"/>
                <a:ea typeface="ＭＳ Ｐゴシック" charset="0"/>
                <a:cs typeface="ＭＳ Ｐゴシック" charset="0"/>
              </a:rPr>
              <a:t>WEEK)</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[Reading &amp; </a:t>
            </a:r>
            <a:r>
              <a:rPr lang="en-US" sz="2400" dirty="0">
                <a:solidFill>
                  <a:srgbClr val="FF0000"/>
                </a:solidFill>
                <a:latin typeface="Calibri" charset="0"/>
                <a:ea typeface="ＭＳ Ｐゴシック" charset="0"/>
                <a:cs typeface="ＭＳ Ｐゴシック" charset="0"/>
              </a:rPr>
              <a:t>Worksheet Handout</a:t>
            </a:r>
            <a:r>
              <a:rPr lang="en-US" sz="2400" dirty="0">
                <a:latin typeface="Calibri" charset="0"/>
                <a:ea typeface="ＭＳ Ｐゴシック" charset="0"/>
                <a:cs typeface="ＭＳ Ｐゴシック" charset="0"/>
              </a:rPr>
              <a:t>]</a:t>
            </a:r>
          </a:p>
        </p:txBody>
      </p:sp>
      <p:sp>
        <p:nvSpPr>
          <p:cNvPr id="36867"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http://chemconnections.org/general/chem108/Math &amp; Measurements-WKS.f18.pdf</a:t>
            </a:r>
          </a:p>
        </p:txBody>
      </p:sp>
      <p:pic>
        <p:nvPicPr>
          <p:cNvPr id="36868" name="Picture 5" descr="Math &amp; Measurements-WKS.f18.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16213" y="1981200"/>
            <a:ext cx="3532187"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95600" y="5791200"/>
            <a:ext cx="2971800" cy="457200"/>
          </a:xfrm>
          <a:prstGeom prst="rect">
            <a:avLst/>
          </a:prstGeom>
          <a:solidFill>
            <a:schemeClr val="accent2">
              <a:lumMod val="20000"/>
              <a:lumOff val="80000"/>
              <a:alpha val="63000"/>
            </a:schemeClr>
          </a:solidFill>
          <a:ln>
            <a:solidFill>
              <a:schemeClr val="tx1">
                <a:lumMod val="50000"/>
                <a:lumOff val="50000"/>
              </a:schemeClr>
            </a:solidFill>
          </a:ln>
        </p:spPr>
        <p:txBody>
          <a:bodyPr wrap="square" rtlCol="0">
            <a:spAutoFit/>
          </a:bodyPr>
          <a:lstStyle/>
          <a:p>
            <a:endParaRPr lang="en-US" dirty="0"/>
          </a:p>
        </p:txBody>
      </p:sp>
    </p:spTree>
    <p:extLst>
      <p:ext uri="{BB962C8B-B14F-4D97-AF65-F5344CB8AC3E}">
        <p14:creationId xmlns:p14="http://schemas.microsoft.com/office/powerpoint/2010/main" val="37749063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25631"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5632"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38" name="Picture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9-01-20 at 9.08.52 PM.png"/>
          <p:cNvPicPr>
            <a:picLocks noChangeAspect="1"/>
          </p:cNvPicPr>
          <p:nvPr/>
        </p:nvPicPr>
        <p:blipFill>
          <a:blip r:embed="rId9">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endParaRPr lang="en-US" sz="2000" dirty="0"/>
          </a:p>
        </p:txBody>
      </p:sp>
    </p:spTree>
    <p:extLst>
      <p:ext uri="{BB962C8B-B14F-4D97-AF65-F5344CB8AC3E}">
        <p14:creationId xmlns:p14="http://schemas.microsoft.com/office/powerpoint/2010/main" val="42189976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5"/>
          <p:cNvSpPr txBox="1">
            <a:spLocks noChangeArrowheads="1"/>
          </p:cNvSpPr>
          <p:nvPr/>
        </p:nvSpPr>
        <p:spPr bwMode="auto">
          <a:xfrm>
            <a:off x="533400" y="124361"/>
            <a:ext cx="8153400" cy="1323439"/>
          </a:xfrm>
          <a:prstGeom prst="rect">
            <a:avLst/>
          </a:prstGeom>
          <a:solidFill>
            <a:schemeClr val="bg1"/>
          </a:solidFill>
          <a:ln w="9525">
            <a:noFill/>
            <a:miter lim="800000"/>
            <a:headEnd/>
            <a:tailEnd/>
          </a:ln>
        </p:spPr>
        <p:txBody>
          <a:bodyPr>
            <a:spAutoFit/>
          </a:bodyPr>
          <a:lstStyle/>
          <a:p>
            <a:pPr algn="ctr" eaLnBrk="0" hangingPunct="0">
              <a:defRPr/>
            </a:pPr>
            <a:r>
              <a:rPr lang="en-US" sz="4000" b="1" i="1" dirty="0" smtClean="0">
                <a:latin typeface="Times New Roman" pitchFamily="-112" charset="0"/>
                <a:ea typeface="ＭＳ Ｐゴシック" pitchFamily="-112" charset="-128"/>
                <a:cs typeface="ＭＳ Ｐゴシック" pitchFamily="-112" charset="-128"/>
              </a:rPr>
              <a:t>Caution</a:t>
            </a:r>
          </a:p>
          <a:p>
            <a:pPr algn="ctr" eaLnBrk="0" hangingPunct="0">
              <a:defRPr/>
            </a:pPr>
            <a:r>
              <a:rPr lang="en-US" sz="4000" i="1" dirty="0" smtClean="0">
                <a:latin typeface="Times New Roman" pitchFamily="-112" charset="0"/>
                <a:ea typeface="ＭＳ Ｐゴシック" pitchFamily="-112" charset="-128"/>
                <a:cs typeface="ＭＳ Ｐゴシック" pitchFamily="-112" charset="-128"/>
              </a:rPr>
              <a:t>A side effect</a:t>
            </a:r>
            <a:r>
              <a:rPr lang="en-US" sz="4000" i="1" dirty="0" smtClean="0">
                <a:latin typeface="Times New Roman" pitchFamily="-112" charset="0"/>
                <a:ea typeface="ＭＳ Ｐゴシック" pitchFamily="-112" charset="-128"/>
                <a:cs typeface="ＭＳ Ｐゴシック" pitchFamily="-112" charset="-128"/>
              </a:rPr>
              <a:t> of eating </a:t>
            </a:r>
            <a:r>
              <a:rPr lang="en-US" sz="4000" i="1" dirty="0" smtClean="0">
                <a:latin typeface="Times New Roman" pitchFamily="-112" charset="0"/>
                <a:ea typeface="ＭＳ Ｐゴシック" pitchFamily="-112" charset="-128"/>
                <a:cs typeface="ＭＳ Ｐゴシック" pitchFamily="-112" charset="-128"/>
              </a:rPr>
              <a:t>beans</a:t>
            </a:r>
            <a:endParaRPr lang="en-US" sz="4000" i="1" dirty="0">
              <a:latin typeface="Times New Roman" pitchFamily="-112" charset="0"/>
              <a:ea typeface="ＭＳ Ｐゴシック" pitchFamily="-112" charset="-128"/>
              <a:cs typeface="ＭＳ Ｐゴシック" pitchFamily="-112" charset="-128"/>
            </a:endParaRPr>
          </a:p>
        </p:txBody>
      </p:sp>
      <p:pic>
        <p:nvPicPr>
          <p:cNvPr id="12" name="Picture 7" descr="Screen Shot 2017-11-14 at 10.40.41 AM.png"/>
          <p:cNvPicPr>
            <a:picLocks noChangeAspect="1"/>
          </p:cNvPicPr>
          <p:nvPr/>
        </p:nvPicPr>
        <p:blipFill>
          <a:blip r:embed="rId2"/>
          <a:srcRect/>
          <a:stretch>
            <a:fillRect/>
          </a:stretch>
        </p:blipFill>
        <p:spPr bwMode="auto">
          <a:xfrm>
            <a:off x="1365250" y="2886075"/>
            <a:ext cx="5956300" cy="2400300"/>
          </a:xfrm>
          <a:prstGeom prst="rect">
            <a:avLst/>
          </a:prstGeom>
          <a:solidFill>
            <a:schemeClr val="bg1"/>
          </a:solidFill>
          <a:ln w="9525">
            <a:noFill/>
            <a:miter lim="800000"/>
            <a:headEnd/>
            <a:tailEnd/>
          </a:ln>
        </p:spPr>
      </p:pic>
      <p:pic>
        <p:nvPicPr>
          <p:cNvPr id="8" name="Picture 7" descr="Screen Shot 2019-01-20 at 9.08.52 PM.png"/>
          <p:cNvPicPr>
            <a:picLocks noChangeAspect="1"/>
          </p:cNvPicPr>
          <p:nvPr/>
        </p:nvPicPr>
        <p:blipFill>
          <a:blip r:embed="rId3">
            <a:alphaModFix amt="32000"/>
            <a:extLst>
              <a:ext uri="{28A0092B-C50C-407E-A947-70E740481C1C}">
                <a14:useLocalDpi xmlns:a14="http://schemas.microsoft.com/office/drawing/2010/main" val="0"/>
              </a:ext>
            </a:extLst>
          </a:blip>
          <a:stretch>
            <a:fillRect/>
          </a:stretch>
        </p:blipFill>
        <p:spPr>
          <a:xfrm>
            <a:off x="3390900" y="1600200"/>
            <a:ext cx="2247900" cy="3517900"/>
          </a:xfrm>
          <a:prstGeom prst="rect">
            <a:avLst/>
          </a:prstGeom>
        </p:spPr>
      </p:pic>
      <p:sp>
        <p:nvSpPr>
          <p:cNvPr id="5" name="Rectangle 4"/>
          <p:cNvSpPr/>
          <p:nvPr/>
        </p:nvSpPr>
        <p:spPr>
          <a:xfrm>
            <a:off x="3627553" y="5540112"/>
            <a:ext cx="2506716" cy="461665"/>
          </a:xfrm>
          <a:prstGeom prst="rect">
            <a:avLst/>
          </a:prstGeom>
        </p:spPr>
        <p:txBody>
          <a:bodyPr wrap="none">
            <a:spAutoFit/>
          </a:bodyPr>
          <a:lstStyle/>
          <a:p>
            <a:r>
              <a:rPr lang="en-US" b="1" i="1" dirty="0" smtClean="0">
                <a:solidFill>
                  <a:schemeClr val="accent3">
                    <a:lumMod val="50000"/>
                  </a:schemeClr>
                </a:solidFill>
                <a:latin typeface="Times New Roman" pitchFamily="-112" charset="0"/>
                <a:ea typeface="ＭＳ Ｐゴシック" pitchFamily="-112" charset="-128"/>
                <a:cs typeface="ＭＳ Ｐゴシック" pitchFamily="-112" charset="-128"/>
              </a:rPr>
              <a:t>Even vegetarians!</a:t>
            </a:r>
            <a:endParaRPr lang="en-US" b="1" dirty="0">
              <a:solidFill>
                <a:schemeClr val="accent3">
                  <a:lumMod val="50000"/>
                </a:schemeClr>
              </a:solidFill>
            </a:endParaRPr>
          </a:p>
        </p:txBody>
      </p:sp>
    </p:spTree>
    <p:extLst>
      <p:ext uri="{BB962C8B-B14F-4D97-AF65-F5344CB8AC3E}">
        <p14:creationId xmlns:p14="http://schemas.microsoft.com/office/powerpoint/2010/main" val="3440452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 name="TextBox 1"/>
          <p:cNvSpPr txBox="1"/>
          <p:nvPr/>
        </p:nvSpPr>
        <p:spPr>
          <a:xfrm>
            <a:off x="4334925" y="2838033"/>
            <a:ext cx="4495800" cy="2800767"/>
          </a:xfrm>
          <a:prstGeom prst="rect">
            <a:avLst/>
          </a:prstGeom>
          <a:noFill/>
        </p:spPr>
        <p:txBody>
          <a:bodyPr wrap="square" rtlCol="0">
            <a:spAutoFit/>
          </a:bodyPr>
          <a:lstStyle/>
          <a:p>
            <a:r>
              <a:rPr lang="en-US" b="1" dirty="0" smtClean="0">
                <a:solidFill>
                  <a:srgbClr val="FF0000"/>
                </a:solidFill>
              </a:rPr>
              <a:t>Using a smart phone or a laptop:</a:t>
            </a:r>
          </a:p>
          <a:p>
            <a:endParaRPr lang="en-US" sz="800" b="1" dirty="0" smtClean="0">
              <a:solidFill>
                <a:srgbClr val="FF0000"/>
              </a:solidFill>
            </a:endParaRPr>
          </a:p>
          <a:p>
            <a:r>
              <a:rPr lang="en-US" dirty="0"/>
              <a:t>Connect to the Internet.</a:t>
            </a:r>
          </a:p>
          <a:p>
            <a:endParaRPr lang="en-US" sz="800" dirty="0"/>
          </a:p>
          <a:p>
            <a:r>
              <a:rPr lang="en-US" b="1" dirty="0">
                <a:solidFill>
                  <a:srgbClr val="FF0000"/>
                </a:solidFill>
              </a:rPr>
              <a:t>Go to</a:t>
            </a:r>
            <a:r>
              <a:rPr lang="en-US" b="1" dirty="0" smtClean="0">
                <a:solidFill>
                  <a:srgbClr val="FF0000"/>
                </a:solidFill>
              </a:rPr>
              <a:t>:</a:t>
            </a:r>
          </a:p>
          <a:p>
            <a:r>
              <a:rPr lang="pl-PL" sz="2000" dirty="0" err="1"/>
              <a:t>https</a:t>
            </a:r>
            <a:r>
              <a:rPr lang="pl-PL" sz="2000" dirty="0"/>
              <a:t>://</a:t>
            </a:r>
            <a:r>
              <a:rPr lang="pl-PL" sz="2000" dirty="0" err="1"/>
              <a:t>goo.gl</a:t>
            </a:r>
            <a:r>
              <a:rPr lang="pl-PL" sz="2000" dirty="0"/>
              <a:t>/</a:t>
            </a:r>
            <a:r>
              <a:rPr lang="pl-PL" sz="2000" dirty="0" err="1" smtClean="0"/>
              <a:t>forms</a:t>
            </a:r>
            <a:r>
              <a:rPr lang="pl-PL" sz="2000" dirty="0" smtClean="0"/>
              <a:t>/9JczWUgwvujtWekJ2</a:t>
            </a:r>
            <a:endParaRPr lang="en-US" sz="2000" dirty="0"/>
          </a:p>
          <a:p>
            <a:endParaRPr lang="en-US" b="1" dirty="0">
              <a:solidFill>
                <a:srgbClr val="FF0000"/>
              </a:solidFill>
            </a:endParaRPr>
          </a:p>
        </p:txBody>
      </p:sp>
      <p:pic>
        <p:nvPicPr>
          <p:cNvPr id="4" name="Picture 3" descr="Screen Shot 2019-01-12 at 11.52.1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3733800" cy="5129693"/>
          </a:xfrm>
          <a:prstGeom prst="rect">
            <a:avLst/>
          </a:prstGeom>
          <a:ln>
            <a:solidFill>
              <a:schemeClr val="tx1"/>
            </a:solidFill>
          </a:ln>
        </p:spPr>
      </p:pic>
      <p:sp>
        <p:nvSpPr>
          <p:cNvPr id="5" name="Rectangle 4"/>
          <p:cNvSpPr/>
          <p:nvPr/>
        </p:nvSpPr>
        <p:spPr>
          <a:xfrm>
            <a:off x="4345624" y="5305961"/>
            <a:ext cx="4572000" cy="1323439"/>
          </a:xfrm>
          <a:prstGeom prst="rect">
            <a:avLst/>
          </a:prstGeom>
        </p:spPr>
        <p:txBody>
          <a:bodyPr>
            <a:spAutoFit/>
          </a:bodyPr>
          <a:lstStyle/>
          <a:p>
            <a:r>
              <a:rPr lang="en-US" i="1" dirty="0"/>
              <a:t>Enter your Name,  Lab Drawer Number &amp; Letter, and then submit the form. </a:t>
            </a:r>
          </a:p>
          <a:p>
            <a:endParaRPr lang="en-US" sz="800" dirty="0"/>
          </a:p>
        </p:txBody>
      </p:sp>
      <p:sp>
        <p:nvSpPr>
          <p:cNvPr id="6" name="Rectangle 5"/>
          <p:cNvSpPr/>
          <p:nvPr/>
        </p:nvSpPr>
        <p:spPr>
          <a:xfrm>
            <a:off x="4334925" y="1219200"/>
            <a:ext cx="4582699" cy="1569660"/>
          </a:xfrm>
          <a:prstGeom prst="rect">
            <a:avLst/>
          </a:prstGeom>
        </p:spPr>
        <p:txBody>
          <a:bodyPr wrap="square">
            <a:spAutoFit/>
          </a:bodyPr>
          <a:lstStyle/>
          <a:p>
            <a:r>
              <a:rPr lang="en-US" dirty="0"/>
              <a:t>The lab drawer contains equipment you will need for the experiments that will be done this semester.</a:t>
            </a:r>
          </a:p>
        </p:txBody>
      </p:sp>
    </p:spTree>
    <p:extLst>
      <p:ext uri="{BB962C8B-B14F-4D97-AF65-F5344CB8AC3E}">
        <p14:creationId xmlns:p14="http://schemas.microsoft.com/office/powerpoint/2010/main" val="4743391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4579" name="Rectangle 10"/>
          <p:cNvSpPr>
            <a:spLocks noChangeArrowheads="1"/>
          </p:cNvSpPr>
          <p:nvPr/>
        </p:nvSpPr>
        <p:spPr bwMode="auto">
          <a:xfrm>
            <a:off x="990600" y="1047750"/>
            <a:ext cx="7848600"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a:t>Pick up a combination lock at the front of lab.</a:t>
            </a:r>
          </a:p>
          <a:p>
            <a:pPr marL="514350" indent="-514350" algn="ctr"/>
            <a:r>
              <a:rPr lang="en-US" sz="2000"/>
              <a:t>Everyone must separately provide all of the information in each of the following 3 forms, sign and turn them in before leaving lab today.</a:t>
            </a:r>
          </a:p>
        </p:txBody>
      </p:sp>
      <p:pic>
        <p:nvPicPr>
          <p:cNvPr id="24580" name="Picture 4" descr="lab drawer card.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2286000" cy="1479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1" name="Picture 5" descr="lab ageement 2017.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89300" y="2438400"/>
            <a:ext cx="24130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2" name="Picture 7" descr="locker equipment 2017.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07113" y="2667000"/>
            <a:ext cx="2732087" cy="3536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3" name="TextBox 8"/>
          <p:cNvSpPr txBox="1">
            <a:spLocks noChangeArrowheads="1"/>
          </p:cNvSpPr>
          <p:nvPr/>
        </p:nvSpPr>
        <p:spPr bwMode="auto">
          <a:xfrm>
            <a:off x="533400" y="3810000"/>
            <a:ext cx="2286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Write down the lock</a:t>
            </a:r>
            <a:r>
              <a:rPr lang="ja-JP" altLang="en-US" sz="2000"/>
              <a:t>’</a:t>
            </a:r>
            <a:r>
              <a:rPr lang="en-US" sz="2000"/>
              <a:t>s combination where you can find it; bring to lab next week</a:t>
            </a:r>
          </a:p>
        </p:txBody>
      </p:sp>
      <p:sp>
        <p:nvSpPr>
          <p:cNvPr id="24584" name="TextBox 9"/>
          <p:cNvSpPr txBox="1">
            <a:spLocks noChangeArrowheads="1"/>
          </p:cNvSpPr>
          <p:nvPr/>
        </p:nvSpPr>
        <p:spPr bwMode="auto">
          <a:xfrm>
            <a:off x="6324600" y="4778375"/>
            <a:ext cx="25146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Check that all of the equipment on the list is in the drawer and unbroken.</a:t>
            </a:r>
          </a:p>
        </p:txBody>
      </p:sp>
      <p:sp>
        <p:nvSpPr>
          <p:cNvPr id="24585" name="Rectangle 11"/>
          <p:cNvSpPr>
            <a:spLocks noChangeArrowheads="1"/>
          </p:cNvSpPr>
          <p:nvPr/>
        </p:nvSpPr>
        <p:spPr bwMode="auto">
          <a:xfrm>
            <a:off x="3124200" y="5562600"/>
            <a:ext cx="29829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Read carefully &amp; sign</a:t>
            </a:r>
          </a:p>
        </p:txBody>
      </p:sp>
    </p:spTree>
    <p:extLst>
      <p:ext uri="{BB962C8B-B14F-4D97-AF65-F5344CB8AC3E}">
        <p14:creationId xmlns:p14="http://schemas.microsoft.com/office/powerpoint/2010/main" val="141064361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304800"/>
            <a:ext cx="4800600" cy="1143000"/>
          </a:xfrm>
        </p:spPr>
        <p:txBody>
          <a:bodyPr/>
          <a:lstStyle/>
          <a:p>
            <a:pPr eaLnBrk="1" hangingPunct="1"/>
            <a:r>
              <a:rPr lang="en-US">
                <a:solidFill>
                  <a:srgbClr val="9D3A2D"/>
                </a:solidFill>
                <a:latin typeface="Calibri" charset="0"/>
                <a:ea typeface="ＭＳ Ｐゴシック" charset="0"/>
                <a:cs typeface="ＭＳ Ｐゴシック" charset="0"/>
              </a:rPr>
              <a:t>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6627" name="Rectangle 10"/>
          <p:cNvSpPr>
            <a:spLocks noChangeArrowheads="1"/>
          </p:cNvSpPr>
          <p:nvPr/>
        </p:nvSpPr>
        <p:spPr bwMode="auto">
          <a:xfrm>
            <a:off x="0" y="1047750"/>
            <a:ext cx="3657600" cy="2554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a:t>On the pink form note what is missing or broken. If everything is OK, sign form, note combination for your use, turn in with completed/ signed acknowledgment form and card to Dr. R.</a:t>
            </a:r>
            <a:endParaRPr lang="en-US" sz="2000"/>
          </a:p>
        </p:txBody>
      </p:sp>
      <p:pic>
        <p:nvPicPr>
          <p:cNvPr id="26628" name="Picture 7" descr="locker equipment 2017.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602038"/>
            <a:ext cx="1600200" cy="2070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629" name="Picture 5" descr="Lab Equip Pics.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ChangeArrowheads="1"/>
          </p:cNvSpPr>
          <p:nvPr/>
        </p:nvSpPr>
        <p:spPr bwMode="auto">
          <a:xfrm>
            <a:off x="228600" y="5672138"/>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1" i="1"/>
              <a:t>If anything is missing or broken, take the pink form to the Chemistry Stockroom. Directions on next slide.</a:t>
            </a:r>
            <a:endParaRPr lang="en-US" sz="1800"/>
          </a:p>
        </p:txBody>
      </p:sp>
    </p:spTree>
    <p:extLst>
      <p:ext uri="{BB962C8B-B14F-4D97-AF65-F5344CB8AC3E}">
        <p14:creationId xmlns:p14="http://schemas.microsoft.com/office/powerpoint/2010/main" val="285774192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152400"/>
            <a:ext cx="4800600" cy="1143000"/>
          </a:xfrm>
        </p:spPr>
        <p:txBody>
          <a:bodyPr/>
          <a:lstStyle/>
          <a:p>
            <a:pPr eaLnBrk="1" hangingPunct="1"/>
            <a:r>
              <a:rPr lang="en-US" sz="3200" b="1" i="1">
                <a:solidFill>
                  <a:srgbClr val="FF0000"/>
                </a:solidFill>
                <a:latin typeface="Calibri" charset="0"/>
                <a:ea typeface="ＭＳ Ｐゴシック" charset="0"/>
                <a:cs typeface="ＭＳ Ｐゴシック" charset="0"/>
              </a:rPr>
              <a:t>Missing or Broken Equipment</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8675" name="Rectangle 10"/>
          <p:cNvSpPr>
            <a:spLocks noChangeArrowheads="1"/>
          </p:cNvSpPr>
          <p:nvPr/>
        </p:nvSpPr>
        <p:spPr bwMode="auto">
          <a:xfrm>
            <a:off x="381000" y="1047750"/>
            <a:ext cx="3276600" cy="3477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dirty="0"/>
              <a:t>Go to stockroom window to replace missing or broken equipment.</a:t>
            </a:r>
          </a:p>
          <a:p>
            <a:pPr marL="514350" indent="-514350" algn="ctr"/>
            <a:endParaRPr lang="en-US" sz="2000" dirty="0" smtClean="0"/>
          </a:p>
          <a:p>
            <a:pPr marL="514350" indent="-514350" algn="ctr"/>
            <a:r>
              <a:rPr lang="en-US" sz="2000" dirty="0" smtClean="0"/>
              <a:t>Stockroom </a:t>
            </a:r>
            <a:r>
              <a:rPr lang="en-US" sz="2000" dirty="0"/>
              <a:t>window is in the middle of this building. Turn right out of lab, walk past 2 lab rooms and look for the double glass doors. </a:t>
            </a:r>
          </a:p>
          <a:p>
            <a:pPr marL="514350" indent="-514350" algn="ctr"/>
            <a:r>
              <a:rPr lang="en-US" sz="2000" dirty="0"/>
              <a:t>Window is in the back.</a:t>
            </a:r>
          </a:p>
        </p:txBody>
      </p:sp>
      <p:pic>
        <p:nvPicPr>
          <p:cNvPr id="28676" name="Picture 6" descr="Screen Shot 2017-07-10 at 2.09.1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49325"/>
            <a:ext cx="3467100" cy="533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7"/>
          <p:cNvSpPr txBox="1">
            <a:spLocks noChangeArrowheads="1"/>
          </p:cNvSpPr>
          <p:nvPr/>
        </p:nvSpPr>
        <p:spPr bwMode="auto">
          <a:xfrm>
            <a:off x="7048500" y="2452688"/>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FF0000"/>
                </a:solidFill>
              </a:rPr>
              <a:t>Stockroom Window </a:t>
            </a:r>
          </a:p>
        </p:txBody>
      </p:sp>
      <p:sp>
        <p:nvSpPr>
          <p:cNvPr id="28678" name="TextBox 8"/>
          <p:cNvSpPr txBox="1">
            <a:spLocks noChangeArrowheads="1"/>
          </p:cNvSpPr>
          <p:nvPr/>
        </p:nvSpPr>
        <p:spPr bwMode="auto">
          <a:xfrm>
            <a:off x="6781800" y="2514600"/>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solidFill>
                  <a:srgbClr val="FF0000"/>
                </a:solidFill>
              </a:rPr>
              <a:t>X</a:t>
            </a:r>
            <a:endParaRPr lang="en-US" sz="900" b="1" dirty="0">
              <a:solidFill>
                <a:srgbClr val="FF0000"/>
              </a:solidFill>
            </a:endParaRPr>
          </a:p>
        </p:txBody>
      </p:sp>
      <p:sp>
        <p:nvSpPr>
          <p:cNvPr id="28679" name="TextBox 9"/>
          <p:cNvSpPr txBox="1">
            <a:spLocks noChangeArrowheads="1"/>
          </p:cNvSpPr>
          <p:nvPr/>
        </p:nvSpPr>
        <p:spPr bwMode="auto">
          <a:xfrm>
            <a:off x="6781800" y="4038600"/>
            <a:ext cx="5334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900" b="1">
                <a:solidFill>
                  <a:srgbClr val="FF0000"/>
                </a:solidFill>
              </a:rPr>
              <a:t>X</a:t>
            </a:r>
          </a:p>
        </p:txBody>
      </p:sp>
      <p:sp>
        <p:nvSpPr>
          <p:cNvPr id="28680" name="TextBox 10"/>
          <p:cNvSpPr txBox="1">
            <a:spLocks noChangeArrowheads="1"/>
          </p:cNvSpPr>
          <p:nvPr/>
        </p:nvSpPr>
        <p:spPr bwMode="auto">
          <a:xfrm>
            <a:off x="6553200" y="3581400"/>
            <a:ext cx="1219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a:solidFill>
                  <a:srgbClr val="FF0000"/>
                </a:solidFill>
              </a:rPr>
              <a:t>You are here</a:t>
            </a:r>
          </a:p>
        </p:txBody>
      </p:sp>
      <p:pic>
        <p:nvPicPr>
          <p:cNvPr id="28681" name="Picture 7" descr="locker equipment 2017.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47650"/>
            <a:ext cx="1752600" cy="2266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682" name="Rectangle 13"/>
          <p:cNvSpPr>
            <a:spLocks noChangeArrowheads="1"/>
          </p:cNvSpPr>
          <p:nvPr/>
        </p:nvSpPr>
        <p:spPr bwMode="auto">
          <a:xfrm>
            <a:off x="228600" y="4656138"/>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i="1"/>
              <a:t>When everything is OK, sign form, note combination for your use, turn in with completed/ signed acknowledgment form and card to Dr. R.</a:t>
            </a:r>
            <a:endParaRPr lang="en-US" sz="2000" b="1"/>
          </a:p>
        </p:txBody>
      </p:sp>
      <p:sp>
        <p:nvSpPr>
          <p:cNvPr id="2" name="TextBox 1"/>
          <p:cNvSpPr txBox="1"/>
          <p:nvPr/>
        </p:nvSpPr>
        <p:spPr>
          <a:xfrm>
            <a:off x="6934200" y="1268849"/>
            <a:ext cx="1143000" cy="1169551"/>
          </a:xfrm>
          <a:prstGeom prst="rect">
            <a:avLst/>
          </a:prstGeom>
          <a:noFill/>
        </p:spPr>
        <p:txBody>
          <a:bodyPr wrap="square" rtlCol="0">
            <a:spAutoFit/>
          </a:bodyPr>
          <a:lstStyle/>
          <a:p>
            <a:r>
              <a:rPr lang="en-US" sz="1400" dirty="0" smtClean="0">
                <a:solidFill>
                  <a:schemeClr val="bg1"/>
                </a:solidFill>
              </a:rPr>
              <a:t>Double doors with window &amp; counter set back</a:t>
            </a:r>
            <a:endParaRPr lang="en-US" dirty="0"/>
          </a:p>
        </p:txBody>
      </p:sp>
    </p:spTree>
    <p:extLst>
      <p:ext uri="{BB962C8B-B14F-4D97-AF65-F5344CB8AC3E}">
        <p14:creationId xmlns:p14="http://schemas.microsoft.com/office/powerpoint/2010/main" val="318613869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41996</TotalTime>
  <Words>1380</Words>
  <Application>Microsoft Macintosh PowerPoint</Application>
  <PresentationFormat>On-screen Show (4:3)</PresentationFormat>
  <Paragraphs>222</Paragraphs>
  <Slides>31</Slides>
  <Notes>21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31</vt:i4>
      </vt:variant>
    </vt:vector>
  </HeadingPairs>
  <TitlesOfParts>
    <vt:vector size="35" baseType="lpstr">
      <vt:lpstr>Office Theme</vt:lpstr>
      <vt:lpstr>Microsoft ClipArt Gallery</vt:lpstr>
      <vt:lpstr>Microsoft Equation</vt:lpstr>
      <vt:lpstr>Microsoft Word 97 - 2004 Document</vt:lpstr>
      <vt:lpstr>Chem 108  Introductory Chemistry</vt:lpstr>
      <vt:lpstr>Chem 108 </vt:lpstr>
      <vt:lpstr>Chem 108 </vt:lpstr>
      <vt:lpstr>Chem 108: Lab</vt:lpstr>
      <vt:lpstr>Doing: Lab Experiments Safety (Video &amp; Handout) </vt:lpstr>
      <vt:lpstr>Doing: Lab Experiments Safety (Video &amp; Handout) </vt:lpstr>
      <vt:lpstr>Lab Drawer Check Out  </vt:lpstr>
      <vt:lpstr>Lab Drawer Check Out  </vt:lpstr>
      <vt:lpstr>Doing: Lab Experiments Metric Measurement [Experiment #1: Week 2]  (Course/ Lab Manual pp. 9-11; pp. 12-15 [Report Form])</vt:lpstr>
      <vt:lpstr>Doing: Lab Experiments (NEXT WEEK) Metric Measurement [Experiment #1]  (Course/ Lab Manual pp. 9-11; pp. 12-15 [Report Form])</vt:lpstr>
      <vt:lpstr>Doing: Lab Experiments (NEXT WEEK) Metric Measurement [Experiment #1]  (Course/ Lab Manual pp. 9-11; pp. 12-15 [Report Form])</vt:lpstr>
      <vt:lpstr>Doing: Lab Experiments (Submit before NEXT WEEK) Metric Measurement [Experiment #1]   Background &amp; Preparation [Graded Guiding Questions]</vt:lpstr>
      <vt:lpstr>Units of Measurement</vt:lpstr>
      <vt:lpstr>Countries using “English” Units in red</vt:lpstr>
      <vt:lpstr>English : Metric Comparisons</vt:lpstr>
      <vt:lpstr>     Measurement &amp; Units International SI units &amp; common units in Chemistry </vt:lpstr>
      <vt:lpstr> Shorthand Prefixes</vt:lpstr>
      <vt:lpstr>Commonly Used Prefixes in Chemistry</vt:lpstr>
      <vt:lpstr>PowerPoint Presentation</vt:lpstr>
      <vt:lpstr>Measurements &amp; Numbers</vt:lpstr>
      <vt:lpstr>      Powers of Ten: Scale</vt:lpstr>
      <vt:lpstr>Hearing/Viewing: Guiding Questions (GQ) Measurements &amp; Relative Scale </vt:lpstr>
      <vt:lpstr>Scientific Notation &amp; Mathematics </vt:lpstr>
      <vt:lpstr>Doing: Lab Experiments (Read before NEXT WEEK) Metric Measurement [Experiment #1]   Background &amp; Preparation [Reading Handout &amp; Worksheet]</vt:lpstr>
      <vt:lpstr>Doing: Lab Experiments (In lab NEXT WEEK) Metric Measurement [Experiment #1]   Background &amp; Preparation [Reading &amp; Worksheet Handout]</vt:lpstr>
      <vt:lpstr>Dimensional Analysis  Conversion/Unit Factor Calculations</vt:lpstr>
      <vt:lpstr>PowerPoint Presentation</vt:lpstr>
      <vt:lpstr>Lab Drawer Check Out  </vt:lpstr>
      <vt:lpstr>Lab Drawer Check Out  </vt:lpstr>
      <vt:lpstr>Check Out  </vt:lpstr>
      <vt:lpstr>Missing or Broken Equipment </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148</cp:revision>
  <cp:lastPrinted>2017-07-11T00:09:16Z</cp:lastPrinted>
  <dcterms:created xsi:type="dcterms:W3CDTF">2018-07-18T19:12:53Z</dcterms:created>
  <dcterms:modified xsi:type="dcterms:W3CDTF">2019-01-22T04:20:52Z</dcterms:modified>
</cp:coreProperties>
</file>